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theme/theme8.xml" ContentType="application/vnd.openxmlformats-officedocument.theme+xml"/>
  <Override PartName="/ppt/slideLayouts/slideLayout24.xml" ContentType="application/vnd.openxmlformats-officedocument.presentationml.slideLayout+xml"/>
  <Override PartName="/ppt/theme/theme9.xml" ContentType="application/vnd.openxmlformats-officedocument.theme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theme/theme11.xml" ContentType="application/vnd.openxmlformats-officedocument.theme+xml"/>
  <Override PartName="/ppt/slideLayouts/slideLayout27.xml" ContentType="application/vnd.openxmlformats-officedocument.presentationml.slideLayout+xml"/>
  <Override PartName="/ppt/theme/theme12.xml" ContentType="application/vnd.openxmlformats-officedocument.theme+xml"/>
  <Override PartName="/ppt/slideLayouts/slideLayout28.xml" ContentType="application/vnd.openxmlformats-officedocument.presentationml.slideLayout+xml"/>
  <Override PartName="/ppt/theme/theme13.xml" ContentType="application/vnd.openxmlformats-officedocument.theme+xml"/>
  <Override PartName="/ppt/slideLayouts/slideLayout29.xml" ContentType="application/vnd.openxmlformats-officedocument.presentationml.slideLayout+xml"/>
  <Override PartName="/ppt/theme/theme14.xml" ContentType="application/vnd.openxmlformats-officedocument.theme+xml"/>
  <Override PartName="/ppt/slideLayouts/slideLayout30.xml" ContentType="application/vnd.openxmlformats-officedocument.presentationml.slideLayout+xml"/>
  <Override PartName="/ppt/theme/theme15.xml" ContentType="application/vnd.openxmlformats-officedocument.theme+xml"/>
  <Override PartName="/ppt/slideLayouts/slideLayout31.xml" ContentType="application/vnd.openxmlformats-officedocument.presentationml.slideLayout+xml"/>
  <Override PartName="/ppt/theme/theme16.xml" ContentType="application/vnd.openxmlformats-officedocument.theme+xml"/>
  <Override PartName="/ppt/slideLayouts/slideLayout32.xml" ContentType="application/vnd.openxmlformats-officedocument.presentationml.slideLayout+xml"/>
  <Override PartName="/ppt/theme/theme17.xml" ContentType="application/vnd.openxmlformats-officedocument.theme+xml"/>
  <Override PartName="/ppt/slideLayouts/slideLayout33.xml" ContentType="application/vnd.openxmlformats-officedocument.presentationml.slideLayout+xml"/>
  <Override PartName="/ppt/theme/theme18.xml" ContentType="application/vnd.openxmlformats-officedocument.theme+xml"/>
  <Override PartName="/ppt/slideLayouts/slideLayout34.xml" ContentType="application/vnd.openxmlformats-officedocument.presentationml.slideLayout+xml"/>
  <Override PartName="/ppt/theme/theme19.xml" ContentType="application/vnd.openxmlformats-officedocument.theme+xml"/>
  <Override PartName="/ppt/slideLayouts/slideLayout35.xml" ContentType="application/vnd.openxmlformats-officedocument.presentationml.slideLayout+xml"/>
  <Override PartName="/ppt/theme/theme20.xml" ContentType="application/vnd.openxmlformats-officedocument.theme+xml"/>
  <Override PartName="/ppt/slideLayouts/slideLayout36.xml" ContentType="application/vnd.openxmlformats-officedocument.presentationml.slideLayout+xml"/>
  <Override PartName="/ppt/theme/theme21.xml" ContentType="application/vnd.openxmlformats-officedocument.theme+xml"/>
  <Override PartName="/ppt/slideLayouts/slideLayout37.xml" ContentType="application/vnd.openxmlformats-officedocument.presentationml.slideLayout+xml"/>
  <Override PartName="/ppt/theme/theme22.xml" ContentType="application/vnd.openxmlformats-officedocument.theme+xml"/>
  <Override PartName="/ppt/slideLayouts/slideLayout38.xml" ContentType="application/vnd.openxmlformats-officedocument.presentationml.slideLayout+xml"/>
  <Override PartName="/ppt/theme/theme23.xml" ContentType="application/vnd.openxmlformats-officedocument.theme+xml"/>
  <Override PartName="/ppt/slideLayouts/slideLayout39.xml" ContentType="application/vnd.openxmlformats-officedocument.presentationml.slideLayout+xml"/>
  <Override PartName="/ppt/theme/theme24.xml" ContentType="application/vnd.openxmlformats-officedocument.theme+xml"/>
  <Override PartName="/ppt/slideLayouts/slideLayout40.xml" ContentType="application/vnd.openxmlformats-officedocument.presentationml.slideLayout+xml"/>
  <Override PartName="/ppt/theme/theme25.xml" ContentType="application/vnd.openxmlformats-officedocument.theme+xml"/>
  <Override PartName="/ppt/slideLayouts/slideLayout41.xml" ContentType="application/vnd.openxmlformats-officedocument.presentationml.slideLayout+xml"/>
  <Override PartName="/ppt/theme/theme26.xml" ContentType="application/vnd.openxmlformats-officedocument.theme+xml"/>
  <Override PartName="/ppt/slideLayouts/slideLayout42.xml" ContentType="application/vnd.openxmlformats-officedocument.presentationml.slideLayout+xml"/>
  <Override PartName="/ppt/theme/theme27.xml" ContentType="application/vnd.openxmlformats-officedocument.theme+xml"/>
  <Override PartName="/ppt/slideLayouts/slideLayout43.xml" ContentType="application/vnd.openxmlformats-officedocument.presentationml.slideLayout+xml"/>
  <Override PartName="/ppt/theme/theme28.xml" ContentType="application/vnd.openxmlformats-officedocument.theme+xml"/>
  <Override PartName="/ppt/slideLayouts/slideLayout44.xml" ContentType="application/vnd.openxmlformats-officedocument.presentationml.slideLayout+xml"/>
  <Override PartName="/ppt/theme/theme29.xml" ContentType="application/vnd.openxmlformats-officedocument.theme+xml"/>
  <Override PartName="/ppt/slideLayouts/slideLayout45.xml" ContentType="application/vnd.openxmlformats-officedocument.presentationml.slideLayout+xml"/>
  <Override PartName="/ppt/theme/theme30.xml" ContentType="application/vnd.openxmlformats-officedocument.theme+xml"/>
  <Override PartName="/ppt/slideLayouts/slideLayout46.xml" ContentType="application/vnd.openxmlformats-officedocument.presentationml.slideLayout+xml"/>
  <Override PartName="/ppt/theme/theme31.xml" ContentType="application/vnd.openxmlformats-officedocument.theme+xml"/>
  <Override PartName="/ppt/slideLayouts/slideLayout47.xml" ContentType="application/vnd.openxmlformats-officedocument.presentationml.slideLayout+xml"/>
  <Override PartName="/ppt/theme/theme32.xml" ContentType="application/vnd.openxmlformats-officedocument.theme+xml"/>
  <Override PartName="/ppt/slideLayouts/slideLayout48.xml" ContentType="application/vnd.openxmlformats-officedocument.presentationml.slideLayout+xml"/>
  <Override PartName="/ppt/theme/theme33.xml" ContentType="application/vnd.openxmlformats-officedocument.theme+xml"/>
  <Override PartName="/ppt/slideLayouts/slideLayout49.xml" ContentType="application/vnd.openxmlformats-officedocument.presentationml.slideLayout+xml"/>
  <Override PartName="/ppt/theme/theme34.xml" ContentType="application/vnd.openxmlformats-officedocument.theme+xml"/>
  <Override PartName="/ppt/slideLayouts/slideLayout50.xml" ContentType="application/vnd.openxmlformats-officedocument.presentationml.slideLayout+xml"/>
  <Override PartName="/ppt/theme/theme35.xml" ContentType="application/vnd.openxmlformats-officedocument.theme+xml"/>
  <Override PartName="/ppt/slideLayouts/slideLayout51.xml" ContentType="application/vnd.openxmlformats-officedocument.presentationml.slideLayout+xml"/>
  <Override PartName="/ppt/theme/theme36.xml" ContentType="application/vnd.openxmlformats-officedocument.theme+xml"/>
  <Override PartName="/ppt/theme/theme3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60" r:id="rId2"/>
    <p:sldMasterId id="2147483758" r:id="rId3"/>
    <p:sldMasterId id="2147483648" r:id="rId4"/>
    <p:sldMasterId id="2147483796" r:id="rId5"/>
    <p:sldMasterId id="2147483798" r:id="rId6"/>
    <p:sldMasterId id="2147483800" r:id="rId7"/>
    <p:sldMasterId id="2147483802" r:id="rId8"/>
    <p:sldMasterId id="2147483804" r:id="rId9"/>
    <p:sldMasterId id="2147483806" r:id="rId10"/>
    <p:sldMasterId id="2147483808" r:id="rId11"/>
    <p:sldMasterId id="2147483810" r:id="rId12"/>
    <p:sldMasterId id="2147483812" r:id="rId13"/>
    <p:sldMasterId id="2147483814" r:id="rId14"/>
    <p:sldMasterId id="2147483816" r:id="rId15"/>
    <p:sldMasterId id="2147483818" r:id="rId16"/>
    <p:sldMasterId id="2147483820" r:id="rId17"/>
    <p:sldMasterId id="2147483822" r:id="rId18"/>
    <p:sldMasterId id="2147483824" r:id="rId19"/>
    <p:sldMasterId id="2147483826" r:id="rId20"/>
    <p:sldMasterId id="2147483828" r:id="rId21"/>
    <p:sldMasterId id="2147483830" r:id="rId22"/>
    <p:sldMasterId id="2147483832" r:id="rId23"/>
    <p:sldMasterId id="2147483834" r:id="rId24"/>
    <p:sldMasterId id="2147483836" r:id="rId25"/>
    <p:sldMasterId id="2147483838" r:id="rId26"/>
    <p:sldMasterId id="2147483840" r:id="rId27"/>
    <p:sldMasterId id="2147483842" r:id="rId28"/>
    <p:sldMasterId id="2147483844" r:id="rId29"/>
    <p:sldMasterId id="2147483846" r:id="rId30"/>
    <p:sldMasterId id="2147483848" r:id="rId31"/>
    <p:sldMasterId id="2147483850" r:id="rId32"/>
    <p:sldMasterId id="2147483852" r:id="rId33"/>
    <p:sldMasterId id="2147483854" r:id="rId34"/>
    <p:sldMasterId id="2147483856" r:id="rId35"/>
    <p:sldMasterId id="2147483858" r:id="rId36"/>
  </p:sldMasterIdLst>
  <p:notesMasterIdLst>
    <p:notesMasterId r:id="rId93"/>
  </p:notesMasterIdLst>
  <p:sldIdLst>
    <p:sldId id="256" r:id="rId37"/>
    <p:sldId id="259" r:id="rId38"/>
    <p:sldId id="257" r:id="rId39"/>
    <p:sldId id="997" r:id="rId40"/>
    <p:sldId id="999" r:id="rId41"/>
    <p:sldId id="1185" r:id="rId42"/>
    <p:sldId id="1124" r:id="rId43"/>
    <p:sldId id="1138" r:id="rId44"/>
    <p:sldId id="1139" r:id="rId45"/>
    <p:sldId id="1140" r:id="rId46"/>
    <p:sldId id="1144" r:id="rId47"/>
    <p:sldId id="1145" r:id="rId48"/>
    <p:sldId id="1142" r:id="rId49"/>
    <p:sldId id="1143" r:id="rId50"/>
    <p:sldId id="1146" r:id="rId51"/>
    <p:sldId id="1181" r:id="rId52"/>
    <p:sldId id="1186" r:id="rId53"/>
    <p:sldId id="1159" r:id="rId54"/>
    <p:sldId id="1187" r:id="rId55"/>
    <p:sldId id="1188" r:id="rId56"/>
    <p:sldId id="1189" r:id="rId57"/>
    <p:sldId id="1190" r:id="rId58"/>
    <p:sldId id="1191" r:id="rId59"/>
    <p:sldId id="1192" r:id="rId60"/>
    <p:sldId id="1193" r:id="rId61"/>
    <p:sldId id="1194" r:id="rId62"/>
    <p:sldId id="1195" r:id="rId63"/>
    <p:sldId id="1196" r:id="rId64"/>
    <p:sldId id="1197" r:id="rId65"/>
    <p:sldId id="1198" r:id="rId66"/>
    <p:sldId id="1199" r:id="rId67"/>
    <p:sldId id="1200" r:id="rId68"/>
    <p:sldId id="1201" r:id="rId69"/>
    <p:sldId id="1202" r:id="rId70"/>
    <p:sldId id="1203" r:id="rId71"/>
    <p:sldId id="1204" r:id="rId72"/>
    <p:sldId id="1205" r:id="rId73"/>
    <p:sldId id="1206" r:id="rId74"/>
    <p:sldId id="1207" r:id="rId75"/>
    <p:sldId id="1208" r:id="rId76"/>
    <p:sldId id="1209" r:id="rId77"/>
    <p:sldId id="1210" r:id="rId78"/>
    <p:sldId id="1211" r:id="rId79"/>
    <p:sldId id="1212" r:id="rId80"/>
    <p:sldId id="1213" r:id="rId81"/>
    <p:sldId id="1214" r:id="rId82"/>
    <p:sldId id="1215" r:id="rId83"/>
    <p:sldId id="1216" r:id="rId84"/>
    <p:sldId id="1217" r:id="rId85"/>
    <p:sldId id="1218" r:id="rId86"/>
    <p:sldId id="1219" r:id="rId87"/>
    <p:sldId id="270" r:id="rId88"/>
    <p:sldId id="1135" r:id="rId89"/>
    <p:sldId id="1184" r:id="rId90"/>
    <p:sldId id="1182" r:id="rId91"/>
    <p:sldId id="1042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ogaerts, Garner L" initials="BGL" lastIdx="1" clrIdx="0">
    <p:extLst>
      <p:ext uri="{19B8F6BF-5375-455C-9EA6-DF929625EA0E}">
        <p15:presenceInfo xmlns:p15="http://schemas.microsoft.com/office/powerpoint/2012/main" userId="S::garnerb@uab.edu::68c98c70-76cd-431c-b19a-a17192d2ce0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BE42"/>
    <a:srgbClr val="17355D"/>
    <a:srgbClr val="83BD41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746024-BB02-48C3-8304-A34C88FE5296}" v="28" dt="2021-06-02T19:15:40.1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74383" autoAdjust="0"/>
  </p:normalViewPr>
  <p:slideViewPr>
    <p:cSldViewPr snapToGrid="0" snapToObjects="1">
      <p:cViewPr varScale="1">
        <p:scale>
          <a:sx n="64" d="100"/>
          <a:sy n="64" d="100"/>
        </p:scale>
        <p:origin x="787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6.xml"/><Relationship Id="rId47" Type="http://schemas.openxmlformats.org/officeDocument/2006/relationships/slide" Target="slides/slide11.xml"/><Relationship Id="rId63" Type="http://schemas.openxmlformats.org/officeDocument/2006/relationships/slide" Target="slides/slide27.xml"/><Relationship Id="rId68" Type="http://schemas.openxmlformats.org/officeDocument/2006/relationships/slide" Target="slides/slide32.xml"/><Relationship Id="rId84" Type="http://schemas.openxmlformats.org/officeDocument/2006/relationships/slide" Target="slides/slide48.xml"/><Relationship Id="rId89" Type="http://schemas.openxmlformats.org/officeDocument/2006/relationships/slide" Target="slides/slide53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1.xml"/><Relationship Id="rId53" Type="http://schemas.openxmlformats.org/officeDocument/2006/relationships/slide" Target="slides/slide17.xml"/><Relationship Id="rId58" Type="http://schemas.openxmlformats.org/officeDocument/2006/relationships/slide" Target="slides/slide22.xml"/><Relationship Id="rId74" Type="http://schemas.openxmlformats.org/officeDocument/2006/relationships/slide" Target="slides/slide38.xml"/><Relationship Id="rId79" Type="http://schemas.openxmlformats.org/officeDocument/2006/relationships/slide" Target="slides/slide4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4.xml"/><Relationship Id="rId95" Type="http://schemas.openxmlformats.org/officeDocument/2006/relationships/presProps" Target="presProps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7.xml"/><Relationship Id="rId48" Type="http://schemas.openxmlformats.org/officeDocument/2006/relationships/slide" Target="slides/slide12.xml"/><Relationship Id="rId64" Type="http://schemas.openxmlformats.org/officeDocument/2006/relationships/slide" Target="slides/slide28.xml"/><Relationship Id="rId69" Type="http://schemas.openxmlformats.org/officeDocument/2006/relationships/slide" Target="slides/slide33.xml"/><Relationship Id="rId80" Type="http://schemas.openxmlformats.org/officeDocument/2006/relationships/slide" Target="slides/slide44.xml"/><Relationship Id="rId85" Type="http://schemas.openxmlformats.org/officeDocument/2006/relationships/slide" Target="slides/slide4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2.xml"/><Relationship Id="rId46" Type="http://schemas.openxmlformats.org/officeDocument/2006/relationships/slide" Target="slides/slide10.xml"/><Relationship Id="rId59" Type="http://schemas.openxmlformats.org/officeDocument/2006/relationships/slide" Target="slides/slide23.xml"/><Relationship Id="rId67" Type="http://schemas.openxmlformats.org/officeDocument/2006/relationships/slide" Target="slides/slide3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5.xml"/><Relationship Id="rId54" Type="http://schemas.openxmlformats.org/officeDocument/2006/relationships/slide" Target="slides/slide18.xml"/><Relationship Id="rId62" Type="http://schemas.openxmlformats.org/officeDocument/2006/relationships/slide" Target="slides/slide26.xml"/><Relationship Id="rId70" Type="http://schemas.openxmlformats.org/officeDocument/2006/relationships/slide" Target="slides/slide34.xml"/><Relationship Id="rId75" Type="http://schemas.openxmlformats.org/officeDocument/2006/relationships/slide" Target="slides/slide39.xml"/><Relationship Id="rId83" Type="http://schemas.openxmlformats.org/officeDocument/2006/relationships/slide" Target="slides/slide47.xml"/><Relationship Id="rId88" Type="http://schemas.openxmlformats.org/officeDocument/2006/relationships/slide" Target="slides/slide52.xml"/><Relationship Id="rId91" Type="http://schemas.openxmlformats.org/officeDocument/2006/relationships/slide" Target="slides/slide55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3.xml"/><Relationship Id="rId57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8.xml"/><Relationship Id="rId52" Type="http://schemas.openxmlformats.org/officeDocument/2006/relationships/slide" Target="slides/slide16.xml"/><Relationship Id="rId60" Type="http://schemas.openxmlformats.org/officeDocument/2006/relationships/slide" Target="slides/slide24.xml"/><Relationship Id="rId65" Type="http://schemas.openxmlformats.org/officeDocument/2006/relationships/slide" Target="slides/slide29.xml"/><Relationship Id="rId73" Type="http://schemas.openxmlformats.org/officeDocument/2006/relationships/slide" Target="slides/slide37.xml"/><Relationship Id="rId78" Type="http://schemas.openxmlformats.org/officeDocument/2006/relationships/slide" Target="slides/slide42.xml"/><Relationship Id="rId81" Type="http://schemas.openxmlformats.org/officeDocument/2006/relationships/slide" Target="slides/slide45.xml"/><Relationship Id="rId86" Type="http://schemas.openxmlformats.org/officeDocument/2006/relationships/slide" Target="slides/slide50.xml"/><Relationship Id="rId94" Type="http://schemas.openxmlformats.org/officeDocument/2006/relationships/commentAuthors" Target="commentAuthors.xml"/><Relationship Id="rId99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3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4.xml"/><Relationship Id="rId55" Type="http://schemas.openxmlformats.org/officeDocument/2006/relationships/slide" Target="slides/slide19.xml"/><Relationship Id="rId76" Type="http://schemas.openxmlformats.org/officeDocument/2006/relationships/slide" Target="slides/slide40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5.xml"/><Relationship Id="rId92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4.xml"/><Relationship Id="rId45" Type="http://schemas.openxmlformats.org/officeDocument/2006/relationships/slide" Target="slides/slide9.xml"/><Relationship Id="rId66" Type="http://schemas.openxmlformats.org/officeDocument/2006/relationships/slide" Target="slides/slide30.xml"/><Relationship Id="rId87" Type="http://schemas.openxmlformats.org/officeDocument/2006/relationships/slide" Target="slides/slide51.xml"/><Relationship Id="rId61" Type="http://schemas.openxmlformats.org/officeDocument/2006/relationships/slide" Target="slides/slide25.xml"/><Relationship Id="rId82" Type="http://schemas.openxmlformats.org/officeDocument/2006/relationships/slide" Target="slides/slide4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20.xml"/><Relationship Id="rId77" Type="http://schemas.openxmlformats.org/officeDocument/2006/relationships/slide" Target="slides/slide4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5.xml"/><Relationship Id="rId72" Type="http://schemas.openxmlformats.org/officeDocument/2006/relationships/slide" Target="slides/slide36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74910859705112E-2"/>
          <c:y val="3.7609235143837697E-2"/>
          <c:w val="0.909723728427696"/>
          <c:h val="0.780555687537234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 Births</c:v>
                </c:pt>
              </c:strCache>
            </c:strRef>
          </c:tx>
          <c:spPr>
            <a:solidFill>
              <a:srgbClr val="83BE4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0887623489165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459-0641-82F3-348D5C81FAF3}"/>
                </c:ext>
              </c:extLst>
            </c:dLbl>
            <c:dLbl>
              <c:idx val="4"/>
              <c:layout>
                <c:manualLayout>
                  <c:x val="-2.3573372446570318E-3"/>
                  <c:y val="-2.3208470543516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459-0641-82F3-348D5C81FAF3}"/>
                </c:ext>
              </c:extLst>
            </c:dLbl>
            <c:dLbl>
              <c:idx val="5"/>
              <c:layout>
                <c:manualLayout>
                  <c:x val="4.7146744893139768E-3"/>
                  <c:y val="-3.017101170657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459-0641-82F3-348D5C81FAF3}"/>
                </c:ext>
              </c:extLst>
            </c:dLbl>
            <c:dLbl>
              <c:idx val="7"/>
              <c:layout>
                <c:manualLayout>
                  <c:x val="-8.6434700469720654E-17"/>
                  <c:y val="-1.1604235271758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59-0641-82F3-348D5C81FAF3}"/>
                </c:ext>
              </c:extLst>
            </c:dLbl>
            <c:dLbl>
              <c:idx val="10"/>
              <c:layout>
                <c:manualLayout>
                  <c:x val="3.5360058669854826E-3"/>
                  <c:y val="-4.4096094032681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59-0641-82F3-348D5C81FAF3}"/>
                </c:ext>
              </c:extLst>
            </c:dLbl>
            <c:dLbl>
              <c:idx val="11"/>
              <c:layout>
                <c:manualLayout>
                  <c:x val="0"/>
                  <c:y val="-2.785016465222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59-0641-82F3-348D5C81FAF3}"/>
                </c:ext>
              </c:extLst>
            </c:dLbl>
            <c:dLbl>
              <c:idx val="12"/>
              <c:layout>
                <c:manualLayout>
                  <c:x val="2.3573372446569884E-3"/>
                  <c:y val="-1.3925082326110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459-0641-82F3-348D5C81FA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ln>
                      <a:noFill/>
                    </a:ln>
                    <a:solidFill>
                      <a:srgbClr val="17355D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Sheet1!$A$2:$A$14</c:f>
              <c:strCache>
                <c:ptCount val="13"/>
                <c:pt idx="0">
                  <c:v>H-1</c:v>
                </c:pt>
                <c:pt idx="1">
                  <c:v>H-2</c:v>
                </c:pt>
                <c:pt idx="2">
                  <c:v>H-3</c:v>
                </c:pt>
                <c:pt idx="3">
                  <c:v>H-4</c:v>
                </c:pt>
                <c:pt idx="4">
                  <c:v>H-5</c:v>
                </c:pt>
                <c:pt idx="5">
                  <c:v>H-6</c:v>
                </c:pt>
                <c:pt idx="6">
                  <c:v>H-7</c:v>
                </c:pt>
                <c:pt idx="7">
                  <c:v>H-8</c:v>
                </c:pt>
                <c:pt idx="8">
                  <c:v>H-9</c:v>
                </c:pt>
                <c:pt idx="9">
                  <c:v>H-10</c:v>
                </c:pt>
                <c:pt idx="10">
                  <c:v>H-11</c:v>
                </c:pt>
                <c:pt idx="11">
                  <c:v>H-12</c:v>
                </c:pt>
                <c:pt idx="12">
                  <c:v>H-13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1268</c:v>
                </c:pt>
                <c:pt idx="1">
                  <c:v>4416</c:v>
                </c:pt>
                <c:pt idx="2">
                  <c:v>2000</c:v>
                </c:pt>
                <c:pt idx="3">
                  <c:v>4500</c:v>
                </c:pt>
                <c:pt idx="4">
                  <c:v>250</c:v>
                </c:pt>
                <c:pt idx="5">
                  <c:v>1704</c:v>
                </c:pt>
                <c:pt idx="6">
                  <c:v>524</c:v>
                </c:pt>
                <c:pt idx="7">
                  <c:v>330</c:v>
                </c:pt>
                <c:pt idx="8">
                  <c:v>3548</c:v>
                </c:pt>
                <c:pt idx="9">
                  <c:v>900</c:v>
                </c:pt>
                <c:pt idx="10">
                  <c:v>2185</c:v>
                </c:pt>
                <c:pt idx="11">
                  <c:v>345</c:v>
                </c:pt>
                <c:pt idx="12">
                  <c:v>1300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59-0641-82F3-348D5C81FA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2713679"/>
        <c:axId val="947380271"/>
      </c:barChart>
      <c:catAx>
        <c:axId val="982713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ln>
                  <a:noFill/>
                </a:ln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7380271"/>
        <c:crosses val="autoZero"/>
        <c:auto val="1"/>
        <c:lblAlgn val="ctr"/>
        <c:lblOffset val="100"/>
        <c:noMultiLvlLbl val="0"/>
      </c:catAx>
      <c:valAx>
        <c:axId val="947380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ln>
                  <a:noFill/>
                </a:ln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2713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7429526057346953"/>
          <c:y val="3.5750547317868323E-2"/>
          <c:w val="0.13484720788716781"/>
          <c:h val="6.43927238703688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ln>
                <a:noFill/>
              </a:ln>
              <a:solidFill>
                <a:srgbClr val="17355D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>
          <a:ln>
            <a:noFill/>
          </a:ln>
          <a:solidFill>
            <a:srgbClr val="17355D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Hospitals</c:v>
                </c:pt>
              </c:strCache>
            </c:strRef>
          </c:tx>
          <c:spPr>
            <a:solidFill>
              <a:srgbClr val="83BE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ln>
                      <a:noFill/>
                    </a:ln>
                    <a:solidFill>
                      <a:srgbClr val="17355D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Level I 
(Well newborn nursery)</c:v>
                </c:pt>
                <c:pt idx="1">
                  <c:v>Level II 
(Special care nursery)</c:v>
                </c:pt>
                <c:pt idx="2">
                  <c:v>Level III 
(Neonatal intensive care unit)</c:v>
                </c:pt>
                <c:pt idx="3">
                  <c:v>Level IV 
(Regional neonatal intensive care unit)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7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4B-B341-AED9-1A43352A0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5997311"/>
        <c:axId val="985998959"/>
      </c:barChart>
      <c:catAx>
        <c:axId val="985997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ln>
                  <a:noFill/>
                </a:ln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5998959"/>
        <c:crosses val="autoZero"/>
        <c:auto val="1"/>
        <c:lblAlgn val="ctr"/>
        <c:lblOffset val="100"/>
        <c:noMultiLvlLbl val="0"/>
      </c:catAx>
      <c:valAx>
        <c:axId val="985998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ln>
                  <a:noFill/>
                </a:ln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5997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427212797680487"/>
          <c:y val="6.5307004915529598E-2"/>
          <c:w val="0.12747782171588026"/>
          <c:h val="7.32529288926909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ln>
                <a:noFill/>
              </a:ln>
              <a:solidFill>
                <a:srgbClr val="17355D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>
          <a:ln>
            <a:noFill/>
          </a:ln>
          <a:solidFill>
            <a:srgbClr val="17355D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Hospitals</c:v>
                </c:pt>
              </c:strCache>
            </c:strRef>
          </c:tx>
          <c:spPr>
            <a:solidFill>
              <a:srgbClr val="83BE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rgbClr val="17355D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Level I 
(Basic Care)</c:v>
                </c:pt>
                <c:pt idx="1">
                  <c:v>Level II 
(Specialty Care)</c:v>
                </c:pt>
                <c:pt idx="2">
                  <c:v>Level III 
(Subspecialty Care)</c:v>
                </c:pt>
                <c:pt idx="3">
                  <c:v>Level IV 
(Regional Perinatal Health Care Center)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8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4B-B341-AED9-1A43352A0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5997311"/>
        <c:axId val="985998959"/>
      </c:barChart>
      <c:catAx>
        <c:axId val="985997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5998959"/>
        <c:crosses val="autoZero"/>
        <c:auto val="1"/>
        <c:lblAlgn val="ctr"/>
        <c:lblOffset val="100"/>
        <c:noMultiLvlLbl val="0"/>
      </c:catAx>
      <c:valAx>
        <c:axId val="985998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5997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349476223878507"/>
          <c:y val="0.11547049568257707"/>
          <c:w val="0.12747782171588026"/>
          <c:h val="7.32529288926909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17355D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rgbClr val="17355D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227130958674095E-2"/>
          <c:y val="0.14771930444580497"/>
          <c:w val="0.94355091018467385"/>
          <c:h val="0.70459442618428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Hospitals</c:v>
                </c:pt>
              </c:strCache>
            </c:strRef>
          </c:tx>
          <c:spPr>
            <a:solidFill>
              <a:srgbClr val="83BE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rgbClr val="17355D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4B-B341-AED9-1A43352A0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5997311"/>
        <c:axId val="985998959"/>
      </c:barChart>
      <c:catAx>
        <c:axId val="985997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5998959"/>
        <c:crosses val="autoZero"/>
        <c:auto val="1"/>
        <c:lblAlgn val="ctr"/>
        <c:lblOffset val="100"/>
        <c:noMultiLvlLbl val="0"/>
      </c:catAx>
      <c:valAx>
        <c:axId val="985998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5997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7063865287236852"/>
          <c:y val="4.3583677504137185E-2"/>
          <c:w val="0.12747782171588026"/>
          <c:h val="7.32529288926909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17355D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 b="1">
          <a:solidFill>
            <a:srgbClr val="17355D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410935121377786E-2"/>
          <c:y val="0.11476876521850432"/>
          <c:w val="0.94355091018467385"/>
          <c:h val="0.70459442618428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Hospitals</c:v>
                </c:pt>
              </c:strCache>
            </c:strRef>
          </c:tx>
          <c:spPr>
            <a:solidFill>
              <a:srgbClr val="83BE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rgbClr val="17355D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4B-B341-AED9-1A43352A0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5997311"/>
        <c:axId val="985998959"/>
      </c:barChart>
      <c:catAx>
        <c:axId val="985997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5998959"/>
        <c:crosses val="autoZero"/>
        <c:auto val="1"/>
        <c:lblAlgn val="ctr"/>
        <c:lblOffset val="100"/>
        <c:noMultiLvlLbl val="0"/>
      </c:catAx>
      <c:valAx>
        <c:axId val="985998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5997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7063865287236852"/>
          <c:y val="4.3583677504137185E-2"/>
          <c:w val="0.12747782171588026"/>
          <c:h val="7.32529288926909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17355D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 b="1">
          <a:solidFill>
            <a:srgbClr val="17355D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227130958674095E-2"/>
          <c:y val="0.14771930444580497"/>
          <c:w val="0.94355091018467385"/>
          <c:h val="0.644185299562498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Hospitals</c:v>
                </c:pt>
              </c:strCache>
            </c:strRef>
          </c:tx>
          <c:spPr>
            <a:solidFill>
              <a:srgbClr val="83BE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rgbClr val="17355D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4B-B341-AED9-1A43352A0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5997311"/>
        <c:axId val="985998959"/>
      </c:barChart>
      <c:catAx>
        <c:axId val="985997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5998959"/>
        <c:crosses val="autoZero"/>
        <c:auto val="1"/>
        <c:lblAlgn val="ctr"/>
        <c:lblOffset val="100"/>
        <c:noMultiLvlLbl val="0"/>
      </c:catAx>
      <c:valAx>
        <c:axId val="985998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5997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7260506626178305"/>
          <c:y val="4.3583777811058738E-2"/>
          <c:w val="0.12747782171588026"/>
          <c:h val="7.32529288926909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17355D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 b="1">
          <a:solidFill>
            <a:srgbClr val="17355D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410935121377786E-2"/>
          <c:y val="0.11476876521850432"/>
          <c:w val="0.94355091018467385"/>
          <c:h val="0.70459442618428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Hospitals</c:v>
                </c:pt>
              </c:strCache>
            </c:strRef>
          </c:tx>
          <c:spPr>
            <a:solidFill>
              <a:srgbClr val="83BE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17355D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4B-B341-AED9-1A43352A0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5997311"/>
        <c:axId val="985998959"/>
      </c:barChart>
      <c:catAx>
        <c:axId val="985997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5998959"/>
        <c:crosses val="autoZero"/>
        <c:auto val="1"/>
        <c:lblAlgn val="ctr"/>
        <c:lblOffset val="100"/>
        <c:noMultiLvlLbl val="0"/>
      </c:catAx>
      <c:valAx>
        <c:axId val="985998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5997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5606192174106883"/>
          <c:y val="5.3882579002096059E-2"/>
          <c:w val="0.27249543295450734"/>
          <c:h val="7.32529288926909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17355D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rgbClr val="17355D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410935121377786E-2"/>
          <c:y val="0.11476876521850432"/>
          <c:w val="0.94355091018467385"/>
          <c:h val="0.70459442618428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Hospitals</c:v>
                </c:pt>
              </c:strCache>
            </c:strRef>
          </c:tx>
          <c:spPr>
            <a:solidFill>
              <a:srgbClr val="83BE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17355D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BE-6142-B9FA-CFB149E06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5997311"/>
        <c:axId val="985998959"/>
      </c:barChart>
      <c:catAx>
        <c:axId val="985997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5998959"/>
        <c:crosses val="autoZero"/>
        <c:auto val="1"/>
        <c:lblAlgn val="ctr"/>
        <c:lblOffset val="100"/>
        <c:noMultiLvlLbl val="0"/>
      </c:catAx>
      <c:valAx>
        <c:axId val="985998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5997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7355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5606192174106883"/>
          <c:y val="5.3882579002096059E-2"/>
          <c:w val="0.27249543295450734"/>
          <c:h val="7.32529288926909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17355D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rgbClr val="17355D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F66EB-E97A-7E45-BB40-38546E8BAB08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0BCF3-ED0B-4742-8C3D-9D5E28E0A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40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0BCF3-ED0B-4742-8C3D-9D5E28E0A2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80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0BCF3-ED0B-4742-8C3D-9D5E28E0A2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910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0BCF3-ED0B-4742-8C3D-9D5E28E0A2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511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0BCF3-ED0B-4742-8C3D-9D5E28E0A2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00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0BCF3-ED0B-4742-8C3D-9D5E28E0A2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841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0BCF3-ED0B-4742-8C3D-9D5E28E0A2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55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0BCF3-ED0B-4742-8C3D-9D5E28E0A2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192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0BCF3-ED0B-4742-8C3D-9D5E28E0A2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30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0BCF3-ED0B-4742-8C3D-9D5E28E0A2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45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0BCF3-ED0B-4742-8C3D-9D5E28E0A2B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40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0BCF3-ED0B-4742-8C3D-9D5E28E0A2B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87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0BCF3-ED0B-4742-8C3D-9D5E28E0A2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08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0BCF3-ED0B-4742-8C3D-9D5E28E0A2B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7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0BCF3-ED0B-4742-8C3D-9D5E28E0A2B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98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C221C-1E70-4A2C-979C-7D82D842025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85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5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C221C-1E70-4A2C-979C-7D82D842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496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0BCF3-ED0B-4742-8C3D-9D5E28E0A2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04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0BCF3-ED0B-4742-8C3D-9D5E28E0A2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86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0BCF3-ED0B-4742-8C3D-9D5E28E0A2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25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0BCF3-ED0B-4742-8C3D-9D5E28E0A2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830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0BCF3-ED0B-4742-8C3D-9D5E28E0A2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08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0BCF3-ED0B-4742-8C3D-9D5E28E0A2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906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3FF16-8F71-3749-84E3-8398FDBD6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6CF241-BC18-2448-96FA-E19CA19E1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1873D-30AD-4D49-B95F-AECB41215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AF4E-141F-3C48-A056-0A15158542CD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28DFD-AD30-AE44-B838-6F0A3BBA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FCDB8-B611-5D4A-AAB5-4AD4AA2FB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A8A-D9C1-4443-A2BA-619E2124B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EC778-6F18-2645-A8E0-5E0445058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7B43EA-670A-624C-83E1-22A4E0771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F8FEF-561A-D542-B62F-3959796C0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AF4E-141F-3C48-A056-0A15158542CD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44006-3DE0-E54A-8F51-3E9A02EC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3C050-BE41-7E4D-B1D9-22B03AF5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A8A-D9C1-4443-A2BA-619E2124B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07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B6696-F0EF-9A4D-ACBE-B98338F5C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A3477-1ADB-3143-9581-FE95AD2E7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8192B-D83E-8748-A24D-1729D062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AF4E-141F-3C48-A056-0A15158542CD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4C52E-6742-1746-8142-CB231E502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61AB6-9FA0-044F-98FD-4D228DF76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A8A-D9C1-4443-A2BA-619E2124B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30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69007" y="2537526"/>
            <a:ext cx="6053986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614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69007" y="2351159"/>
            <a:ext cx="6053986" cy="1746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5096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7334" y="1348407"/>
            <a:ext cx="10837333" cy="1164486"/>
          </a:xfrm>
        </p:spPr>
        <p:txBody>
          <a:bodyPr lIns="0" tIns="0" rIns="0" bIns="0"/>
          <a:lstStyle>
            <a:lvl1pPr>
              <a:defRPr sz="7567" b="1" i="0">
                <a:solidFill>
                  <a:srgbClr val="FAFAFA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2338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7334" y="1348407"/>
            <a:ext cx="10837333" cy="1164486"/>
          </a:xfrm>
        </p:spPr>
        <p:txBody>
          <a:bodyPr lIns="0" tIns="0" rIns="0" bIns="0"/>
          <a:lstStyle>
            <a:lvl1pPr>
              <a:defRPr sz="7567" b="1" i="0">
                <a:solidFill>
                  <a:srgbClr val="FAFAFA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049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k object 17"/>
          <p:cNvSpPr/>
          <p:nvPr/>
        </p:nvSpPr>
        <p:spPr>
          <a:xfrm>
            <a:off x="11360741" y="6026741"/>
            <a:ext cx="145891" cy="145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k object 18"/>
          <p:cNvSpPr/>
          <p:nvPr/>
        </p:nvSpPr>
        <p:spPr>
          <a:xfrm>
            <a:off x="11114181" y="6026741"/>
            <a:ext cx="145891" cy="145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k object 19"/>
          <p:cNvSpPr/>
          <p:nvPr/>
        </p:nvSpPr>
        <p:spPr>
          <a:xfrm>
            <a:off x="10869211" y="6027535"/>
            <a:ext cx="143871" cy="1438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7334" y="1348407"/>
            <a:ext cx="10837333" cy="1164486"/>
          </a:xfrm>
        </p:spPr>
        <p:txBody>
          <a:bodyPr lIns="0" tIns="0" rIns="0" bIns="0"/>
          <a:lstStyle>
            <a:lvl1pPr>
              <a:defRPr sz="7567" b="1" i="0">
                <a:solidFill>
                  <a:srgbClr val="FAFAFA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6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17" name="bk object 17"/>
          <p:cNvSpPr/>
          <p:nvPr/>
        </p:nvSpPr>
        <p:spPr>
          <a:xfrm>
            <a:off x="915169" y="6026741"/>
            <a:ext cx="145999" cy="1458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k object 18"/>
          <p:cNvSpPr/>
          <p:nvPr/>
        </p:nvSpPr>
        <p:spPr>
          <a:xfrm>
            <a:off x="915169" y="5535211"/>
            <a:ext cx="145999" cy="1458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k object 19"/>
          <p:cNvSpPr/>
          <p:nvPr/>
        </p:nvSpPr>
        <p:spPr>
          <a:xfrm>
            <a:off x="916503" y="5781770"/>
            <a:ext cx="143871" cy="143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bk object 20"/>
          <p:cNvSpPr/>
          <p:nvPr/>
        </p:nvSpPr>
        <p:spPr>
          <a:xfrm>
            <a:off x="347491" y="242747"/>
            <a:ext cx="1168399" cy="1022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2879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1D49-EC39-E74B-A57F-D4EA60A57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29D78E-A601-9841-9241-DBD49DB42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CFDB7-96C3-E645-ABFF-66808662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B9C2-8568-334E-B462-B0A883C7ECDE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979B1-FCBE-2A4C-A1BF-1023C640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EFF50-DDA3-5344-A3B9-502EE6086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7C72-E5EC-D449-97DF-6FA1152B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16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5966B-B6F7-684A-8A8B-C833864DF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C0CB9-8B3A-4A48-A389-129C09364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45B22-67E8-E64C-BA32-4E98EB1A2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AF4E-141F-3C48-A056-0A15158542CD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D64A2-63F8-4C40-A2B3-3D4A75723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144BF-519B-B24B-AB46-EAA33443C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A8A-D9C1-4443-A2BA-619E2124B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40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A27AD-4B85-334A-9344-C1E40EF35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35A76-3704-C74F-89C3-4AFDDCEEC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8DAB5-B0E4-A742-AE68-A994B0ED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AF4E-141F-3C48-A056-0A15158542CD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DF21B-309E-F04F-A7CF-3482420E0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308A1-A260-0141-9630-4A2C2C18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A8A-D9C1-4443-A2BA-619E2124B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16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EB80D-1F30-C144-B51B-DE27090CB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E86EC-29F5-5247-98A3-3CC105D53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6614E-78E8-2443-9743-68ACD81D0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B191E-854F-5745-817D-87668CDB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AF4E-141F-3C48-A056-0A15158542CD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D4531-729F-FA47-98E4-7A0F81F73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5AF1E-6595-E548-8535-09E779868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A8A-D9C1-4443-A2BA-619E2124B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16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6C3A-2B46-A540-AF7E-29F0973ED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3E9FA-4003-F34D-BD96-F6B9B6353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724994-DDEB-0949-B879-69B474E60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3A4018-75CC-5740-99AF-D005344E0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B7167-9642-654F-9DC9-14C490C6E9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CD943E-C9A1-7442-8EBD-B08F209C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AF4E-141F-3C48-A056-0A15158542CD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5B44A5-93D9-284F-93D6-74881560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5EB588-A790-D546-9D98-D6F418CC5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A8A-D9C1-4443-A2BA-619E2124B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201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566F-0020-4518-A5D0-E5AA3982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15BD-6D52-4EF1-8D75-9B710E0627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EF62E-3A54-450E-A340-6DCB23C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74-579E-47A3-B5F8-DBBC97EB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3BBFA-043D-4AA5-96E5-BA5D3BC0C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1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9535C-953D-D441-9614-871195435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C3AEF-27A4-0142-B8DA-69E7457FF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AF4E-141F-3C48-A056-0A15158542CD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D14B7-2C25-CA49-B6DB-20952F36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F6316B-AC4D-FF4D-8BD9-CD7700BF5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A8A-D9C1-4443-A2BA-619E2124B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9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8723A1-5EB7-3A4B-9818-CA005C9E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AF4E-141F-3C48-A056-0A15158542CD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4F62D3-A7C9-124F-908B-CB7674BA0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3C7B6-F9EE-2D4B-8DCD-7CC62AF2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A8A-D9C1-4443-A2BA-619E2124B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41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71B13-1BB0-0242-A69D-3F119639B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CA1D9-3234-0149-AA2B-BFC033A0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3871A-AB60-3F4F-A12C-78A13E06D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4FB05-F4B7-484F-8A87-B1864FE5D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AF4E-141F-3C48-A056-0A15158542CD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A0B80-A27C-F441-8F90-DF1E51893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133A7-B7F5-A446-9670-1900CA78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A8A-D9C1-4443-A2BA-619E2124B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7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A4B15-D4CB-F444-AA7F-B4F12DBCD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70490-40DB-3B49-8A18-58BAFFF14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A1F3F-CFFC-3143-8261-DCD44BD48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21549-110D-8A4C-A7C2-59B305BFA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AF4E-141F-3C48-A056-0A15158542CD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DA234-E1CA-5D45-BB9F-69D572F84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C2BAF-F947-2E40-9F4C-D0ADE238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A8A-D9C1-4443-A2BA-619E2124B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1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5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6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7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8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9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30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1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32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3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5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6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7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8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9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0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1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42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43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45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46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47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48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49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0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2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3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6D1D85-B8B6-C44E-8053-3BD35724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B042E-25E2-574E-B2CA-A122E122F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2AAF3-F3FF-5A4D-9F34-1578A69FA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4AF4E-141F-3C48-A056-0A15158542CD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0EDDE-458D-1349-9738-974175FAD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CC2FE-4DFE-CE49-804F-F61585028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E7A8A-D9C1-4443-A2BA-619E2124B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4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95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7334" y="1348407"/>
            <a:ext cx="10837333" cy="1746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350" b="1" i="0">
                <a:solidFill>
                  <a:srgbClr val="FAFAFA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134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9AAB92-8307-264F-8AE0-FB119DC1D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3536D-C75B-D64D-A3F1-AF7B2B583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48F6C-09BB-834C-85A0-F7C5DD9AD4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2B9C2-8568-334E-B462-B0A883C7ECDE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2230D-4E57-834D-B4D9-0D0F2DCE6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99263-F236-6046-84D8-5712AD032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D7C72-E5EC-D449-97DF-6FA1152B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6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9A7C4D-A798-4B2A-91D7-7A725CED1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A4A472-7F14-42E8-89B8-E255345BA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E5FA-1C73-418C-9ABF-9E47F4CB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0C118-3889-41DF-81FC-BE5EBA0B40F9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300B-8D5C-450B-9113-2E71AE0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97E-D998-4ACE-91F0-70D3F13E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FA7915-576A-4F16-9CE8-0245A5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image" Target="../media/image9.svg"/><Relationship Id="rId9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8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png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openxmlformats.org/officeDocument/2006/relationships/image" Target="../media/image18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hyperlink" Target="http://www.alpqc.org/" TargetMode="External"/><Relationship Id="rId9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1.png"/><Relationship Id="rId7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9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7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0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8.png"/><Relationship Id="rId5" Type="http://schemas.openxmlformats.org/officeDocument/2006/relationships/image" Target="../media/image75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0.png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3.png"/><Relationship Id="rId5" Type="http://schemas.openxmlformats.org/officeDocument/2006/relationships/image" Target="../media/image70.png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70.png"/><Relationship Id="rId4" Type="http://schemas.openxmlformats.org/officeDocument/2006/relationships/image" Target="../media/image9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0.gif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8.png"/><Relationship Id="rId7" Type="http://schemas.openxmlformats.org/officeDocument/2006/relationships/image" Target="../media/image10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8.gif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5.png"/><Relationship Id="rId5" Type="http://schemas.openxmlformats.org/officeDocument/2006/relationships/image" Target="../media/image102.png"/><Relationship Id="rId4" Type="http://schemas.openxmlformats.org/officeDocument/2006/relationships/image" Target="../media/image111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2.png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hyperlink" Target="https://www.alpqc.org/initiatives/htn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16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119.png"/><Relationship Id="rId4" Type="http://schemas.openxmlformats.org/officeDocument/2006/relationships/image" Target="../media/image9.svg"/><Relationship Id="rId9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lpqc.org/initiatives/htn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csnowden@alaha.or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alpqc.org/initiatives/htn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hyperlink" Target="https://www.alpqc.org/initiatives/ht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D71AB8D-F833-EE44-BB16-CD264BC23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713" y="59223"/>
            <a:ext cx="2069366" cy="1907697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A0B939-5E4C-E64B-9DA1-1D46A6A41624}"/>
              </a:ext>
            </a:extLst>
          </p:cNvPr>
          <p:cNvCxnSpPr>
            <a:cxnSpLocks/>
          </p:cNvCxnSpPr>
          <p:nvPr/>
        </p:nvCxnSpPr>
        <p:spPr>
          <a:xfrm flipH="1">
            <a:off x="16364" y="33251"/>
            <a:ext cx="1" cy="6824749"/>
          </a:xfrm>
          <a:prstGeom prst="line">
            <a:avLst/>
          </a:prstGeom>
          <a:ln w="60325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578438-08E6-D64A-B9C7-4FCCDFF07C1A}"/>
              </a:ext>
            </a:extLst>
          </p:cNvPr>
          <p:cNvCxnSpPr>
            <a:cxnSpLocks/>
          </p:cNvCxnSpPr>
          <p:nvPr/>
        </p:nvCxnSpPr>
        <p:spPr>
          <a:xfrm>
            <a:off x="0" y="16625"/>
            <a:ext cx="12192000" cy="0"/>
          </a:xfrm>
          <a:prstGeom prst="line">
            <a:avLst/>
          </a:prstGeom>
          <a:ln w="60325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C834C9C-6ECE-5B4A-9495-F41B75DC2982}"/>
              </a:ext>
            </a:extLst>
          </p:cNvPr>
          <p:cNvCxnSpPr>
            <a:cxnSpLocks/>
          </p:cNvCxnSpPr>
          <p:nvPr/>
        </p:nvCxnSpPr>
        <p:spPr>
          <a:xfrm>
            <a:off x="0" y="6841374"/>
            <a:ext cx="12192000" cy="0"/>
          </a:xfrm>
          <a:prstGeom prst="line">
            <a:avLst/>
          </a:prstGeom>
          <a:ln w="60325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D41E9B9-08A5-6B47-A3FE-3FF3CF47DB2E}"/>
              </a:ext>
            </a:extLst>
          </p:cNvPr>
          <p:cNvCxnSpPr>
            <a:cxnSpLocks/>
          </p:cNvCxnSpPr>
          <p:nvPr/>
        </p:nvCxnSpPr>
        <p:spPr>
          <a:xfrm>
            <a:off x="12171039" y="-6864"/>
            <a:ext cx="0" cy="6848238"/>
          </a:xfrm>
          <a:prstGeom prst="line">
            <a:avLst/>
          </a:prstGeom>
          <a:ln w="60325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9A714D9-C665-EF45-A6DF-E3C59C76F90B}"/>
              </a:ext>
            </a:extLst>
          </p:cNvPr>
          <p:cNvSpPr txBox="1"/>
          <p:nvPr/>
        </p:nvSpPr>
        <p:spPr>
          <a:xfrm>
            <a:off x="354242" y="2429962"/>
            <a:ext cx="115955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Maternal Hypertension Initiative </a:t>
            </a:r>
          </a:p>
          <a:p>
            <a:endParaRPr lang="en-US" dirty="0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17B6709-F80E-9B46-B605-6964D83E364B}"/>
              </a:ext>
            </a:extLst>
          </p:cNvPr>
          <p:cNvCxnSpPr>
            <a:cxnSpLocks/>
          </p:cNvCxnSpPr>
          <p:nvPr/>
        </p:nvCxnSpPr>
        <p:spPr>
          <a:xfrm>
            <a:off x="354242" y="4545208"/>
            <a:ext cx="10700749" cy="0"/>
          </a:xfrm>
          <a:prstGeom prst="line">
            <a:avLst/>
          </a:prstGeom>
          <a:ln w="25400">
            <a:solidFill>
              <a:srgbClr val="83BE42">
                <a:alpha val="7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1C27BD83-0B14-0D43-83CF-3B3B8000B39E}"/>
              </a:ext>
            </a:extLst>
          </p:cNvPr>
          <p:cNvSpPr txBox="1"/>
          <p:nvPr/>
        </p:nvSpPr>
        <p:spPr>
          <a:xfrm>
            <a:off x="286735" y="5835006"/>
            <a:ext cx="99621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April Action Period Call - Readiness 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May 28, 2021 </a:t>
            </a:r>
          </a:p>
        </p:txBody>
      </p:sp>
      <p:pic>
        <p:nvPicPr>
          <p:cNvPr id="80" name="Graphic 79" descr="Hospital with solid fill">
            <a:extLst>
              <a:ext uri="{FF2B5EF4-FFF2-40B4-BE49-F238E27FC236}">
                <a16:creationId xmlns:a16="http://schemas.microsoft.com/office/drawing/2014/main" id="{8122FDD3-298E-494D-844F-B1E8B6E3D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  <p:pic>
        <p:nvPicPr>
          <p:cNvPr id="90" name="Graphic 89" descr="Medical with solid fill">
            <a:extLst>
              <a:ext uri="{FF2B5EF4-FFF2-40B4-BE49-F238E27FC236}">
                <a16:creationId xmlns:a16="http://schemas.microsoft.com/office/drawing/2014/main" id="{0D4D4D0D-9772-794C-B6E0-306FD8C24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36741" y="6424423"/>
            <a:ext cx="298495" cy="29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32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Hospital with solid fill">
            <a:extLst>
              <a:ext uri="{FF2B5EF4-FFF2-40B4-BE49-F238E27FC236}">
                <a16:creationId xmlns:a16="http://schemas.microsoft.com/office/drawing/2014/main" id="{D182C7FB-10B2-5F44-9732-D71C8FA1E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  <p:pic>
        <p:nvPicPr>
          <p:cNvPr id="8" name="Graphic 7" descr="Baby with solid fill">
            <a:extLst>
              <a:ext uri="{FF2B5EF4-FFF2-40B4-BE49-F238E27FC236}">
                <a16:creationId xmlns:a16="http://schemas.microsoft.com/office/drawing/2014/main" id="{425233CF-7392-1644-9CE8-AB91E5C24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77136" y="6410431"/>
            <a:ext cx="326480" cy="326480"/>
          </a:xfrm>
          <a:prstGeom prst="rect">
            <a:avLst/>
          </a:prstGeom>
        </p:spPr>
      </p:pic>
      <p:pic>
        <p:nvPicPr>
          <p:cNvPr id="9" name="Graphic 8" descr="Medical with solid fill">
            <a:extLst>
              <a:ext uri="{FF2B5EF4-FFF2-40B4-BE49-F238E27FC236}">
                <a16:creationId xmlns:a16="http://schemas.microsoft.com/office/drawing/2014/main" id="{8E6C38C3-DC47-F443-80F8-3E3C4155D9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66148" y="6424423"/>
            <a:ext cx="298495" cy="2984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4E691B-D330-BC47-9760-15E9666E88A9}"/>
              </a:ext>
            </a:extLst>
          </p:cNvPr>
          <p:cNvSpPr txBox="1"/>
          <p:nvPr/>
        </p:nvSpPr>
        <p:spPr>
          <a:xfrm>
            <a:off x="1335494" y="387704"/>
            <a:ext cx="8823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17355D"/>
                </a:solidFill>
                <a:latin typeface="Cambria" panose="02040503050406030204" pitchFamily="18" charset="0"/>
              </a:rPr>
              <a:t>Maternal Care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7355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Level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F31FF8B-07B4-A647-A40E-7910C5588108}"/>
              </a:ext>
            </a:extLst>
          </p:cNvPr>
          <p:cNvCxnSpPr>
            <a:cxnSpLocks/>
          </p:cNvCxnSpPr>
          <p:nvPr/>
        </p:nvCxnSpPr>
        <p:spPr>
          <a:xfrm>
            <a:off x="2271762" y="1146305"/>
            <a:ext cx="6951038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7C3A739-671D-044A-8617-D180ED151A66}"/>
              </a:ext>
            </a:extLst>
          </p:cNvPr>
          <p:cNvGraphicFramePr/>
          <p:nvPr/>
        </p:nvGraphicFramePr>
        <p:xfrm>
          <a:off x="137571" y="1146306"/>
          <a:ext cx="11772778" cy="6053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3" name="object 9">
            <a:extLst>
              <a:ext uri="{FF2B5EF4-FFF2-40B4-BE49-F238E27FC236}">
                <a16:creationId xmlns:a16="http://schemas.microsoft.com/office/drawing/2014/main" id="{883AA327-BC73-D64D-9D90-1B90489614AF}"/>
              </a:ext>
            </a:extLst>
          </p:cNvPr>
          <p:cNvSpPr/>
          <p:nvPr/>
        </p:nvSpPr>
        <p:spPr>
          <a:xfrm>
            <a:off x="10803481" y="135082"/>
            <a:ext cx="1250949" cy="10921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566636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Hospital with solid fill">
            <a:extLst>
              <a:ext uri="{FF2B5EF4-FFF2-40B4-BE49-F238E27FC236}">
                <a16:creationId xmlns:a16="http://schemas.microsoft.com/office/drawing/2014/main" id="{D182C7FB-10B2-5F44-9732-D71C8FA1E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  <p:pic>
        <p:nvPicPr>
          <p:cNvPr id="9" name="Graphic 8" descr="Medical with solid fill">
            <a:extLst>
              <a:ext uri="{FF2B5EF4-FFF2-40B4-BE49-F238E27FC236}">
                <a16:creationId xmlns:a16="http://schemas.microsoft.com/office/drawing/2014/main" id="{8E6C38C3-DC47-F443-80F8-3E3C4155D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6148" y="6424423"/>
            <a:ext cx="298495" cy="2984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4E691B-D330-BC47-9760-15E9666E88A9}"/>
              </a:ext>
            </a:extLst>
          </p:cNvPr>
          <p:cNvSpPr txBox="1"/>
          <p:nvPr/>
        </p:nvSpPr>
        <p:spPr>
          <a:xfrm>
            <a:off x="319314" y="324247"/>
            <a:ext cx="10776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17355D"/>
                </a:solidFill>
                <a:latin typeface="Cambria" panose="02040503050406030204" pitchFamily="18" charset="0"/>
              </a:rPr>
              <a:t>Does your unit have standardized processes (e.g., order sets, unit policies, practice protocols) for obstetric emergencies?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735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F31FF8B-07B4-A647-A40E-7910C5588108}"/>
              </a:ext>
            </a:extLst>
          </p:cNvPr>
          <p:cNvCxnSpPr>
            <a:cxnSpLocks/>
          </p:cNvCxnSpPr>
          <p:nvPr/>
        </p:nvCxnSpPr>
        <p:spPr>
          <a:xfrm>
            <a:off x="1319678" y="1766847"/>
            <a:ext cx="9132570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7C3A739-671D-044A-8617-D180ED151A66}"/>
              </a:ext>
            </a:extLst>
          </p:cNvPr>
          <p:cNvGraphicFramePr/>
          <p:nvPr/>
        </p:nvGraphicFramePr>
        <p:xfrm>
          <a:off x="731538" y="1908813"/>
          <a:ext cx="10363799" cy="4625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object 9">
            <a:extLst>
              <a:ext uri="{FF2B5EF4-FFF2-40B4-BE49-F238E27FC236}">
                <a16:creationId xmlns:a16="http://schemas.microsoft.com/office/drawing/2014/main" id="{DD976691-E806-7440-9068-9ACE4B9E5A3B}"/>
              </a:ext>
            </a:extLst>
          </p:cNvPr>
          <p:cNvSpPr/>
          <p:nvPr/>
        </p:nvSpPr>
        <p:spPr>
          <a:xfrm>
            <a:off x="10803481" y="135082"/>
            <a:ext cx="1250949" cy="10921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770122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Hospital with solid fill">
            <a:extLst>
              <a:ext uri="{FF2B5EF4-FFF2-40B4-BE49-F238E27FC236}">
                <a16:creationId xmlns:a16="http://schemas.microsoft.com/office/drawing/2014/main" id="{D182C7FB-10B2-5F44-9732-D71C8FA1E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  <p:pic>
        <p:nvPicPr>
          <p:cNvPr id="9" name="Graphic 8" descr="Medical with solid fill">
            <a:extLst>
              <a:ext uri="{FF2B5EF4-FFF2-40B4-BE49-F238E27FC236}">
                <a16:creationId xmlns:a16="http://schemas.microsoft.com/office/drawing/2014/main" id="{8E6C38C3-DC47-F443-80F8-3E3C4155D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6148" y="6424423"/>
            <a:ext cx="298495" cy="2984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4E691B-D330-BC47-9760-15E9666E88A9}"/>
              </a:ext>
            </a:extLst>
          </p:cNvPr>
          <p:cNvSpPr txBox="1"/>
          <p:nvPr/>
        </p:nvSpPr>
        <p:spPr>
          <a:xfrm>
            <a:off x="137570" y="546986"/>
            <a:ext cx="10776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17355D"/>
                </a:solidFill>
                <a:latin typeface="Cambria" panose="02040503050406030204" pitchFamily="18" charset="0"/>
              </a:rPr>
              <a:t>Does your facility's ED have standardized processes (e.g. order sets, unit policies, practice protocols) for obstetric emergencies?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35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F31FF8B-07B4-A647-A40E-7910C5588108}"/>
              </a:ext>
            </a:extLst>
          </p:cNvPr>
          <p:cNvCxnSpPr>
            <a:cxnSpLocks/>
          </p:cNvCxnSpPr>
          <p:nvPr/>
        </p:nvCxnSpPr>
        <p:spPr>
          <a:xfrm>
            <a:off x="959294" y="1525965"/>
            <a:ext cx="9132570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7C3A739-671D-044A-8617-D180ED151A66}"/>
              </a:ext>
            </a:extLst>
          </p:cNvPr>
          <p:cNvGraphicFramePr/>
          <p:nvPr/>
        </p:nvGraphicFramePr>
        <p:xfrm>
          <a:off x="731538" y="1908812"/>
          <a:ext cx="10363799" cy="4932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object 9">
            <a:extLst>
              <a:ext uri="{FF2B5EF4-FFF2-40B4-BE49-F238E27FC236}">
                <a16:creationId xmlns:a16="http://schemas.microsoft.com/office/drawing/2014/main" id="{E61EB9A9-3ACE-5B40-9C96-7DCC7BF4C226}"/>
              </a:ext>
            </a:extLst>
          </p:cNvPr>
          <p:cNvSpPr/>
          <p:nvPr/>
        </p:nvSpPr>
        <p:spPr>
          <a:xfrm>
            <a:off x="10803481" y="135082"/>
            <a:ext cx="1250949" cy="10921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122274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Hospital with solid fill">
            <a:extLst>
              <a:ext uri="{FF2B5EF4-FFF2-40B4-BE49-F238E27FC236}">
                <a16:creationId xmlns:a16="http://schemas.microsoft.com/office/drawing/2014/main" id="{D182C7FB-10B2-5F44-9732-D71C8FA1E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  <p:pic>
        <p:nvPicPr>
          <p:cNvPr id="9" name="Graphic 8" descr="Medical with solid fill">
            <a:extLst>
              <a:ext uri="{FF2B5EF4-FFF2-40B4-BE49-F238E27FC236}">
                <a16:creationId xmlns:a16="http://schemas.microsoft.com/office/drawing/2014/main" id="{8E6C38C3-DC47-F443-80F8-3E3C4155D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6148" y="6424423"/>
            <a:ext cx="298495" cy="2984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4E691B-D330-BC47-9760-15E9666E88A9}"/>
              </a:ext>
            </a:extLst>
          </p:cNvPr>
          <p:cNvSpPr txBox="1"/>
          <p:nvPr/>
        </p:nvSpPr>
        <p:spPr>
          <a:xfrm>
            <a:off x="261636" y="782841"/>
            <a:ext cx="1077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17355D"/>
                </a:solidFill>
                <a:latin typeface="Cambria" panose="02040503050406030204" pitchFamily="18" charset="0"/>
              </a:rPr>
              <a:t>Do you conduct drills on a regular basis on the unit?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735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F31FF8B-07B4-A647-A40E-7910C5588108}"/>
              </a:ext>
            </a:extLst>
          </p:cNvPr>
          <p:cNvCxnSpPr>
            <a:cxnSpLocks/>
          </p:cNvCxnSpPr>
          <p:nvPr/>
        </p:nvCxnSpPr>
        <p:spPr>
          <a:xfrm>
            <a:off x="1189050" y="1323336"/>
            <a:ext cx="9132570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7C3A739-671D-044A-8617-D180ED151A66}"/>
              </a:ext>
            </a:extLst>
          </p:cNvPr>
          <p:cNvGraphicFramePr/>
          <p:nvPr/>
        </p:nvGraphicFramePr>
        <p:xfrm>
          <a:off x="731538" y="1926398"/>
          <a:ext cx="10363799" cy="4625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object 9">
            <a:extLst>
              <a:ext uri="{FF2B5EF4-FFF2-40B4-BE49-F238E27FC236}">
                <a16:creationId xmlns:a16="http://schemas.microsoft.com/office/drawing/2014/main" id="{F8160162-C0CD-6847-AEF5-8F8C446DBE70}"/>
              </a:ext>
            </a:extLst>
          </p:cNvPr>
          <p:cNvSpPr/>
          <p:nvPr/>
        </p:nvSpPr>
        <p:spPr>
          <a:xfrm>
            <a:off x="10803481" y="135082"/>
            <a:ext cx="1250949" cy="10921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871312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Medical with solid fill">
            <a:extLst>
              <a:ext uri="{FF2B5EF4-FFF2-40B4-BE49-F238E27FC236}">
                <a16:creationId xmlns:a16="http://schemas.microsoft.com/office/drawing/2014/main" id="{8E6C38C3-DC47-F443-80F8-3E3C4155D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66148" y="6424423"/>
            <a:ext cx="298495" cy="298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BDCD9C-4761-F349-9ECD-4F06A74E288F}"/>
              </a:ext>
            </a:extLst>
          </p:cNvPr>
          <p:cNvSpPr txBox="1"/>
          <p:nvPr/>
        </p:nvSpPr>
        <p:spPr>
          <a:xfrm>
            <a:off x="1335494" y="72914"/>
            <a:ext cx="8823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17355D"/>
                </a:solidFill>
                <a:latin typeface="Cambria" panose="02040503050406030204" pitchFamily="18" charset="0"/>
              </a:rPr>
              <a:t>Drills Conducted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7355D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F9AACD-1395-4647-8394-D88E3AEFDD53}"/>
              </a:ext>
            </a:extLst>
          </p:cNvPr>
          <p:cNvCxnSpPr>
            <a:cxnSpLocks/>
          </p:cNvCxnSpPr>
          <p:nvPr/>
        </p:nvCxnSpPr>
        <p:spPr>
          <a:xfrm>
            <a:off x="2271762" y="831515"/>
            <a:ext cx="6951038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87DE9F3-866A-224E-B5B3-F28808AF885E}"/>
              </a:ext>
            </a:extLst>
          </p:cNvPr>
          <p:cNvSpPr/>
          <p:nvPr/>
        </p:nvSpPr>
        <p:spPr>
          <a:xfrm>
            <a:off x="183397" y="1341953"/>
            <a:ext cx="1182520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17355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What was the topic of the last drill performed on the unit? 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D41"/>
              </a:buClr>
              <a:buSzTx/>
              <a:buFont typeface="Wingdings" pitchFamily="2" charset="2"/>
              <a:buChar char="§"/>
              <a:tabLst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7355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Maternal and neonatal code (1)	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D41"/>
              </a:buClr>
              <a:buSzTx/>
              <a:buFont typeface="Wingdings" pitchFamily="2" charset="2"/>
              <a:buChar char="§"/>
              <a:tabLst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7355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Severe newly-onset hypertension (3)	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D41"/>
              </a:buClr>
              <a:buSzTx/>
              <a:buFont typeface="Wingdings" pitchFamily="2" charset="2"/>
              <a:buChar char="§"/>
              <a:tabLst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7355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Shoulder dystocia (2)		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D41"/>
              </a:buClr>
              <a:buSzTx/>
              <a:buFont typeface="Wingdings" pitchFamily="2" charset="2"/>
              <a:buChar char="§"/>
              <a:tabLst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7355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Obstetric hemorrhage (2)	</a:t>
            </a:r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D41"/>
              </a:buClr>
              <a:buSzTx/>
              <a:tabLst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endParaRPr lang="en-US" sz="3500" noProof="0" dirty="0">
              <a:solidFill>
                <a:srgbClr val="17355D"/>
              </a:solidFill>
              <a:latin typeface="Cambria" panose="02040503050406030204" pitchFamily="18" charset="0"/>
            </a:endParaRPr>
          </a:p>
          <a:p>
            <a:pPr lvl="0" algn="ctr"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sz="3500" b="1" dirty="0">
                <a:solidFill>
                  <a:srgbClr val="17355D"/>
                </a:solidFill>
                <a:latin typeface="Cambria" panose="02040503050406030204" pitchFamily="18" charset="0"/>
              </a:rPr>
              <a:t>Do you typically debrief following drills on the unit?</a:t>
            </a:r>
          </a:p>
          <a:p>
            <a:pPr marL="1257300" lvl="2" indent="-342900">
              <a:buClr>
                <a:srgbClr val="83BD41"/>
              </a:buClr>
              <a:buFont typeface="Wingdings" pitchFamily="2" charset="2"/>
              <a:buChar char="§"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sz="3500" dirty="0">
                <a:solidFill>
                  <a:srgbClr val="17355D"/>
                </a:solidFill>
                <a:latin typeface="Cambria" panose="02040503050406030204" pitchFamily="18" charset="0"/>
              </a:rPr>
              <a:t>Yes (8/8)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D0A61C-2487-BB42-8E35-3A88E30EE1AF}"/>
              </a:ext>
            </a:extLst>
          </p:cNvPr>
          <p:cNvCxnSpPr>
            <a:cxnSpLocks/>
          </p:cNvCxnSpPr>
          <p:nvPr/>
        </p:nvCxnSpPr>
        <p:spPr>
          <a:xfrm>
            <a:off x="868101" y="4873205"/>
            <a:ext cx="10409035" cy="0"/>
          </a:xfrm>
          <a:prstGeom prst="line">
            <a:avLst/>
          </a:prstGeom>
          <a:ln w="28575">
            <a:solidFill>
              <a:srgbClr val="83BD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9">
            <a:extLst>
              <a:ext uri="{FF2B5EF4-FFF2-40B4-BE49-F238E27FC236}">
                <a16:creationId xmlns:a16="http://schemas.microsoft.com/office/drawing/2014/main" id="{CED724EA-01C6-F545-9C34-2480771B20E3}"/>
              </a:ext>
            </a:extLst>
          </p:cNvPr>
          <p:cNvSpPr/>
          <p:nvPr/>
        </p:nvSpPr>
        <p:spPr>
          <a:xfrm>
            <a:off x="10803481" y="135082"/>
            <a:ext cx="1250949" cy="1092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2" name="Graphic 11" descr="Hospital with solid fill">
            <a:extLst>
              <a:ext uri="{FF2B5EF4-FFF2-40B4-BE49-F238E27FC236}">
                <a16:creationId xmlns:a16="http://schemas.microsoft.com/office/drawing/2014/main" id="{A7069CC2-E58E-4AAE-ACE6-AB11B59AFA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3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34E691B-D330-BC47-9760-15E9666E88A9}"/>
              </a:ext>
            </a:extLst>
          </p:cNvPr>
          <p:cNvSpPr txBox="1"/>
          <p:nvPr/>
        </p:nvSpPr>
        <p:spPr>
          <a:xfrm>
            <a:off x="319314" y="324247"/>
            <a:ext cx="10776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17355D"/>
                </a:solidFill>
                <a:latin typeface="Cambria" panose="02040503050406030204" pitchFamily="18" charset="0"/>
              </a:rPr>
              <a:t>Do patients receive educational materials on urgent signs </a:t>
            </a:r>
          </a:p>
          <a:p>
            <a:pPr lvl="0" algn="ctr">
              <a:defRPr/>
            </a:pPr>
            <a:r>
              <a:rPr lang="en-US" sz="2800" b="1" dirty="0">
                <a:solidFill>
                  <a:srgbClr val="17355D"/>
                </a:solidFill>
                <a:latin typeface="Cambria" panose="02040503050406030204" pitchFamily="18" charset="0"/>
              </a:rPr>
              <a:t>and symptoms to report…..</a:t>
            </a:r>
          </a:p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  <a:latin typeface="Cambria" panose="02040503050406030204" pitchFamily="18" charset="0"/>
              </a:rPr>
              <a:t>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F31FF8B-07B4-A647-A40E-7910C5588108}"/>
              </a:ext>
            </a:extLst>
          </p:cNvPr>
          <p:cNvCxnSpPr>
            <a:cxnSpLocks/>
          </p:cNvCxnSpPr>
          <p:nvPr/>
        </p:nvCxnSpPr>
        <p:spPr>
          <a:xfrm>
            <a:off x="1290505" y="1277400"/>
            <a:ext cx="9132570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7C3A739-671D-044A-8617-D180ED151A66}"/>
              </a:ext>
            </a:extLst>
          </p:cNvPr>
          <p:cNvGraphicFramePr/>
          <p:nvPr/>
        </p:nvGraphicFramePr>
        <p:xfrm>
          <a:off x="588385" y="2013995"/>
          <a:ext cx="5268405" cy="4722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object 9">
            <a:extLst>
              <a:ext uri="{FF2B5EF4-FFF2-40B4-BE49-F238E27FC236}">
                <a16:creationId xmlns:a16="http://schemas.microsoft.com/office/drawing/2014/main" id="{EDA82AB0-4759-124A-8932-3EE4D9C88C4E}"/>
              </a:ext>
            </a:extLst>
          </p:cNvPr>
          <p:cNvSpPr/>
          <p:nvPr/>
        </p:nvSpPr>
        <p:spPr>
          <a:xfrm>
            <a:off x="10803481" y="135082"/>
            <a:ext cx="1250949" cy="1092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C9B415-0CCF-F94C-9CD8-7CF657C7881F}"/>
              </a:ext>
            </a:extLst>
          </p:cNvPr>
          <p:cNvSpPr txBox="1"/>
          <p:nvPr/>
        </p:nvSpPr>
        <p:spPr>
          <a:xfrm>
            <a:off x="6988723" y="1608612"/>
            <a:ext cx="484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17355D"/>
                </a:solidFill>
                <a:latin typeface="Cambria" panose="02040503050406030204" pitchFamily="18" charset="0"/>
              </a:rPr>
              <a:t>…after they are discharged?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3FD8FB-6E3C-F245-946E-084A53347279}"/>
              </a:ext>
            </a:extLst>
          </p:cNvPr>
          <p:cNvSpPr txBox="1"/>
          <p:nvPr/>
        </p:nvSpPr>
        <p:spPr>
          <a:xfrm>
            <a:off x="151402" y="1608047"/>
            <a:ext cx="5944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17355D"/>
                </a:solidFill>
                <a:latin typeface="Cambria" panose="02040503050406030204" pitchFamily="18" charset="0"/>
              </a:rPr>
              <a:t>…while they’re in the hospital?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D11C7F02-08FD-8F4C-83E0-5BCB9B3C3372}"/>
              </a:ext>
            </a:extLst>
          </p:cNvPr>
          <p:cNvGraphicFramePr/>
          <p:nvPr/>
        </p:nvGraphicFramePr>
        <p:xfrm>
          <a:off x="6851019" y="2013995"/>
          <a:ext cx="5115707" cy="4722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90451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Medical with solid fill">
            <a:extLst>
              <a:ext uri="{FF2B5EF4-FFF2-40B4-BE49-F238E27FC236}">
                <a16:creationId xmlns:a16="http://schemas.microsoft.com/office/drawing/2014/main" id="{8E6C38C3-DC47-F443-80F8-3E3C4155D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66148" y="6424423"/>
            <a:ext cx="298495" cy="298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BDCD9C-4761-F349-9ECD-4F06A74E288F}"/>
              </a:ext>
            </a:extLst>
          </p:cNvPr>
          <p:cNvSpPr txBox="1"/>
          <p:nvPr/>
        </p:nvSpPr>
        <p:spPr>
          <a:xfrm>
            <a:off x="1335494" y="72914"/>
            <a:ext cx="8823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7355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Past QI Successes / Challenges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F9AACD-1395-4647-8394-D88E3AEFDD53}"/>
              </a:ext>
            </a:extLst>
          </p:cNvPr>
          <p:cNvCxnSpPr>
            <a:cxnSpLocks/>
          </p:cNvCxnSpPr>
          <p:nvPr/>
        </p:nvCxnSpPr>
        <p:spPr>
          <a:xfrm>
            <a:off x="2271762" y="831515"/>
            <a:ext cx="6951038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87DE9F3-866A-224E-B5B3-F28808AF885E}"/>
              </a:ext>
            </a:extLst>
          </p:cNvPr>
          <p:cNvSpPr/>
          <p:nvPr/>
        </p:nvSpPr>
        <p:spPr>
          <a:xfrm>
            <a:off x="-68032" y="1154893"/>
            <a:ext cx="1121445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rgbClr val="17355D"/>
                </a:solidFill>
                <a:latin typeface="Cambria" panose="02040503050406030204" pitchFamily="18" charset="0"/>
              </a:rPr>
              <a:t>Please describe your unit's </a:t>
            </a:r>
            <a:r>
              <a:rPr lang="en-US" sz="2400" b="1" i="1" dirty="0">
                <a:solidFill>
                  <a:srgbClr val="17355D"/>
                </a:solidFill>
                <a:latin typeface="Cambria" panose="02040503050406030204" pitchFamily="18" charset="0"/>
              </a:rPr>
              <a:t>challenges</a:t>
            </a:r>
            <a:r>
              <a:rPr lang="en-US" sz="2400" b="1" dirty="0">
                <a:solidFill>
                  <a:srgbClr val="17355D"/>
                </a:solidFill>
                <a:latin typeface="Cambria" panose="02040503050406030204" pitchFamily="18" charset="0"/>
              </a:rPr>
              <a:t> in implementing past QI projects </a:t>
            </a:r>
            <a:endParaRPr kumimoji="0" lang="en-US" sz="2400" b="1" i="0" strike="noStrike" kern="1200" cap="none" spc="0" normalizeH="0" baseline="0" noProof="0" dirty="0">
              <a:ln>
                <a:noFill/>
              </a:ln>
              <a:solidFill>
                <a:srgbClr val="17355D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1714500" lvl="3" indent="-342900">
              <a:buClr>
                <a:srgbClr val="83BD41"/>
              </a:buClr>
              <a:buFont typeface="Wingdings" pitchFamily="2" charset="2"/>
              <a:buChar char="§"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>
                <a:solidFill>
                  <a:srgbClr val="17355D"/>
                </a:solidFill>
                <a:latin typeface="Cambria" panose="02040503050406030204" pitchFamily="18" charset="0"/>
              </a:rPr>
              <a:t>Difficulty with staff “buy-in” to the new practices, new protocols and order sets based on evidence-based practices and ACOG recommendations</a:t>
            </a:r>
          </a:p>
          <a:p>
            <a:pPr marL="1714500" lvl="3" indent="-342900">
              <a:buClr>
                <a:srgbClr val="83BD41"/>
              </a:buClr>
              <a:buFont typeface="Wingdings" pitchFamily="2" charset="2"/>
              <a:buChar char="§"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>
                <a:solidFill>
                  <a:srgbClr val="17355D"/>
                </a:solidFill>
                <a:latin typeface="Cambria" panose="02040503050406030204" pitchFamily="18" charset="0"/>
              </a:rPr>
              <a:t>Turnover of nursing staff and re-education</a:t>
            </a:r>
          </a:p>
          <a:p>
            <a:pPr marL="1714500" lvl="3" indent="-342900">
              <a:buClr>
                <a:srgbClr val="83BD41"/>
              </a:buClr>
              <a:buFont typeface="Wingdings" pitchFamily="2" charset="2"/>
              <a:buChar char="§"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>
                <a:solidFill>
                  <a:srgbClr val="17355D"/>
                </a:solidFill>
                <a:latin typeface="Cambria" panose="02040503050406030204" pitchFamily="18" charset="0"/>
              </a:rPr>
              <a:t>Physician pushback with QBL </a:t>
            </a:r>
          </a:p>
          <a:p>
            <a:pPr marL="1714500" lvl="3" indent="-342900">
              <a:buClr>
                <a:srgbClr val="83BD41"/>
              </a:buClr>
              <a:buFont typeface="Wingdings" pitchFamily="2" charset="2"/>
              <a:buChar char="§"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>
                <a:solidFill>
                  <a:srgbClr val="17355D"/>
                </a:solidFill>
                <a:latin typeface="Cambria" panose="02040503050406030204" pitchFamily="18" charset="0"/>
              </a:rPr>
              <a:t>Issues with IT implementing QBL calculator</a:t>
            </a:r>
          </a:p>
          <a:p>
            <a:pPr marL="1714500" lvl="3" indent="-342900">
              <a:buClr>
                <a:srgbClr val="83BD41"/>
              </a:buClr>
              <a:buFont typeface="Wingdings" pitchFamily="2" charset="2"/>
              <a:buChar char="§"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>
                <a:solidFill>
                  <a:srgbClr val="17355D"/>
                </a:solidFill>
                <a:latin typeface="Cambria" panose="02040503050406030204" pitchFamily="18" charset="0"/>
              </a:rPr>
              <a:t>Large number of staff makes it hard to get everyone on board with initiatives and changes</a:t>
            </a:r>
          </a:p>
          <a:p>
            <a:pPr marL="1714500" lvl="3" indent="-342900">
              <a:buClr>
                <a:srgbClr val="83BD41"/>
              </a:buClr>
              <a:buFont typeface="Wingdings" pitchFamily="2" charset="2"/>
              <a:buChar char="§"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7355D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D41"/>
              </a:buClr>
              <a:buSzTx/>
              <a:buFontTx/>
              <a:buNone/>
              <a:tabLst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7355D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lvl="0" algn="ctr"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rgbClr val="17355D"/>
                </a:solidFill>
                <a:latin typeface="Cambria" panose="02040503050406030204" pitchFamily="18" charset="0"/>
              </a:rPr>
              <a:t>Please describe your unit's </a:t>
            </a:r>
            <a:r>
              <a:rPr lang="en-US" sz="2400" b="1" i="1" dirty="0">
                <a:solidFill>
                  <a:srgbClr val="17355D"/>
                </a:solidFill>
                <a:latin typeface="Cambria" panose="02040503050406030204" pitchFamily="18" charset="0"/>
              </a:rPr>
              <a:t>successes</a:t>
            </a:r>
            <a:r>
              <a:rPr lang="en-US" sz="2400" b="1" dirty="0">
                <a:solidFill>
                  <a:srgbClr val="17355D"/>
                </a:solidFill>
                <a:latin typeface="Cambria" panose="02040503050406030204" pitchFamily="18" charset="0"/>
              </a:rPr>
              <a:t> in implementing past QI projects.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D41"/>
              </a:buClr>
              <a:buSzTx/>
              <a:buFontTx/>
              <a:buNone/>
              <a:tabLst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7355D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1714500" lvl="3" indent="-342900">
              <a:buClr>
                <a:srgbClr val="83BD41"/>
              </a:buClr>
              <a:buFont typeface="Wingdings" pitchFamily="2" charset="2"/>
              <a:buChar char="§"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>
                <a:solidFill>
                  <a:srgbClr val="17355D"/>
                </a:solidFill>
                <a:latin typeface="Cambria" panose="02040503050406030204" pitchFamily="18" charset="0"/>
              </a:rPr>
              <a:t>We have had success in implementing most of the changes made</a:t>
            </a:r>
          </a:p>
          <a:p>
            <a:pPr marL="1714500" lvl="3" indent="-342900">
              <a:buClr>
                <a:srgbClr val="83BD41"/>
              </a:buClr>
              <a:buFont typeface="Wingdings" pitchFamily="2" charset="2"/>
              <a:buChar char="§"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>
                <a:solidFill>
                  <a:srgbClr val="17355D"/>
                </a:solidFill>
                <a:latin typeface="Cambria" panose="02040503050406030204" pitchFamily="18" charset="0"/>
              </a:rPr>
              <a:t>Great success with physician buy-in, education for staff, and implementation</a:t>
            </a:r>
          </a:p>
          <a:p>
            <a:pPr marL="1714500" lvl="3" indent="-342900">
              <a:buClr>
                <a:srgbClr val="83BD41"/>
              </a:buClr>
              <a:buFont typeface="Wingdings" pitchFamily="2" charset="2"/>
              <a:buChar char="§"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>
                <a:solidFill>
                  <a:srgbClr val="17355D"/>
                </a:solidFill>
                <a:latin typeface="Cambria" panose="02040503050406030204" pitchFamily="18" charset="0"/>
              </a:rPr>
              <a:t>Nurses adapted well to initiatives.</a:t>
            </a:r>
          </a:p>
          <a:p>
            <a:pPr lvl="3">
              <a:buClr>
                <a:srgbClr val="83BD41"/>
              </a:buClr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endParaRPr lang="en-US" sz="2200" dirty="0">
              <a:solidFill>
                <a:srgbClr val="17355D"/>
              </a:solidFill>
              <a:latin typeface="Cambria" panose="02040503050406030204" pitchFamily="18" charset="0"/>
            </a:endParaRP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D41"/>
              </a:buClr>
              <a:buSzTx/>
              <a:buFont typeface="Wingdings" pitchFamily="2" charset="2"/>
              <a:buChar char="§"/>
              <a:tabLst/>
              <a:defRPr sz="140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1EA981-17DB-F94C-8604-0475F14815D5}"/>
              </a:ext>
            </a:extLst>
          </p:cNvPr>
          <p:cNvCxnSpPr>
            <a:cxnSpLocks/>
          </p:cNvCxnSpPr>
          <p:nvPr/>
        </p:nvCxnSpPr>
        <p:spPr>
          <a:xfrm>
            <a:off x="219184" y="4290037"/>
            <a:ext cx="11749038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9">
            <a:extLst>
              <a:ext uri="{FF2B5EF4-FFF2-40B4-BE49-F238E27FC236}">
                <a16:creationId xmlns:a16="http://schemas.microsoft.com/office/drawing/2014/main" id="{064A091A-A8F5-E54B-B3DD-30DB6F5F0D3E}"/>
              </a:ext>
            </a:extLst>
          </p:cNvPr>
          <p:cNvSpPr/>
          <p:nvPr/>
        </p:nvSpPr>
        <p:spPr>
          <a:xfrm>
            <a:off x="10803481" y="135082"/>
            <a:ext cx="1250949" cy="1092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2" name="Graphic 11" descr="Hospital with solid fill">
            <a:extLst>
              <a:ext uri="{FF2B5EF4-FFF2-40B4-BE49-F238E27FC236}">
                <a16:creationId xmlns:a16="http://schemas.microsoft.com/office/drawing/2014/main" id="{1F23EF52-2E72-4996-A9E5-04F1FF237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56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A0B939-5E4C-E64B-9DA1-1D46A6A41624}"/>
              </a:ext>
            </a:extLst>
          </p:cNvPr>
          <p:cNvCxnSpPr>
            <a:cxnSpLocks/>
          </p:cNvCxnSpPr>
          <p:nvPr/>
        </p:nvCxnSpPr>
        <p:spPr>
          <a:xfrm flipH="1">
            <a:off x="16364" y="33251"/>
            <a:ext cx="1" cy="6824749"/>
          </a:xfrm>
          <a:prstGeom prst="line">
            <a:avLst/>
          </a:prstGeom>
          <a:ln w="69850">
            <a:solidFill>
              <a:srgbClr val="83BD41">
                <a:alpha val="6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578438-08E6-D64A-B9C7-4FCCDFF07C1A}"/>
              </a:ext>
            </a:extLst>
          </p:cNvPr>
          <p:cNvCxnSpPr>
            <a:cxnSpLocks/>
          </p:cNvCxnSpPr>
          <p:nvPr/>
        </p:nvCxnSpPr>
        <p:spPr>
          <a:xfrm>
            <a:off x="0" y="16625"/>
            <a:ext cx="12192000" cy="0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C834C9C-6ECE-5B4A-9495-F41B75DC2982}"/>
              </a:ext>
            </a:extLst>
          </p:cNvPr>
          <p:cNvCxnSpPr>
            <a:cxnSpLocks/>
          </p:cNvCxnSpPr>
          <p:nvPr/>
        </p:nvCxnSpPr>
        <p:spPr>
          <a:xfrm>
            <a:off x="0" y="6841374"/>
            <a:ext cx="12192000" cy="0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D41E9B9-08A5-6B47-A3FE-3FF3CF47DB2E}"/>
              </a:ext>
            </a:extLst>
          </p:cNvPr>
          <p:cNvCxnSpPr>
            <a:cxnSpLocks/>
          </p:cNvCxnSpPr>
          <p:nvPr/>
        </p:nvCxnSpPr>
        <p:spPr>
          <a:xfrm>
            <a:off x="12171039" y="-6864"/>
            <a:ext cx="0" cy="6848238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Hospital with solid fill">
            <a:extLst>
              <a:ext uri="{FF2B5EF4-FFF2-40B4-BE49-F238E27FC236}">
                <a16:creationId xmlns:a16="http://schemas.microsoft.com/office/drawing/2014/main" id="{D182C7FB-10B2-5F44-9732-D71C8FA1E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  <p:pic>
        <p:nvPicPr>
          <p:cNvPr id="9" name="Graphic 8" descr="Medical with solid fill">
            <a:extLst>
              <a:ext uri="{FF2B5EF4-FFF2-40B4-BE49-F238E27FC236}">
                <a16:creationId xmlns:a16="http://schemas.microsoft.com/office/drawing/2014/main" id="{8E6C38C3-DC47-F443-80F8-3E3C4155D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6148" y="6424423"/>
            <a:ext cx="298495" cy="298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BDCD9C-4761-F349-9ECD-4F06A74E288F}"/>
              </a:ext>
            </a:extLst>
          </p:cNvPr>
          <p:cNvSpPr txBox="1"/>
          <p:nvPr/>
        </p:nvSpPr>
        <p:spPr>
          <a:xfrm>
            <a:off x="1092052" y="1535270"/>
            <a:ext cx="987409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</a:rPr>
              <a:t>Maternal Hypertension Readiness Driver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F9AACD-1395-4647-8394-D88E3AEFDD53}"/>
              </a:ext>
            </a:extLst>
          </p:cNvPr>
          <p:cNvCxnSpPr>
            <a:cxnSpLocks/>
          </p:cNvCxnSpPr>
          <p:nvPr/>
        </p:nvCxnSpPr>
        <p:spPr>
          <a:xfrm>
            <a:off x="1235675" y="2623821"/>
            <a:ext cx="8898735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CCBD466F-FD2B-EB40-AB48-701CB6F406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5470" y="40115"/>
            <a:ext cx="1274609" cy="11750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76CAE9-419E-4493-85BC-A0751F791ED4}"/>
              </a:ext>
            </a:extLst>
          </p:cNvPr>
          <p:cNvSpPr txBox="1"/>
          <p:nvPr/>
        </p:nvSpPr>
        <p:spPr>
          <a:xfrm>
            <a:off x="1092052" y="4947095"/>
            <a:ext cx="4372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09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283BA1B-92DB-401E-89C3-2F6CC4A71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C266ED31-C1C7-4393-9C97-986B5FD57315}"/>
              </a:ext>
            </a:extLst>
          </p:cNvPr>
          <p:cNvSpPr/>
          <p:nvPr/>
        </p:nvSpPr>
        <p:spPr>
          <a:xfrm>
            <a:off x="3289236" y="1464745"/>
            <a:ext cx="231494" cy="266218"/>
          </a:xfrm>
          <a:prstGeom prst="star5">
            <a:avLst/>
          </a:prstGeom>
          <a:solidFill>
            <a:srgbClr val="1735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40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CCC41748-47F3-45E2-9D89-C877D5857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338"/>
            <a:ext cx="82296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640C25-A09C-47BB-B912-BAD155598BA1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139811F-9447-4B3B-84CC-F368FD8B5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Content Placeholder 2">
            <a:extLst>
              <a:ext uri="{FF2B5EF4-FFF2-40B4-BE49-F238E27FC236}">
                <a16:creationId xmlns:a16="http://schemas.microsoft.com/office/drawing/2014/main" id="{6B68F62D-7752-4BB4-A11E-910359A5F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1625" y="0"/>
            <a:ext cx="3968750" cy="1752600"/>
          </a:xfrm>
        </p:spPr>
      </p:pic>
      <p:pic>
        <p:nvPicPr>
          <p:cNvPr id="2054" name="Picture 4">
            <a:extLst>
              <a:ext uri="{FF2B5EF4-FFF2-40B4-BE49-F238E27FC236}">
                <a16:creationId xmlns:a16="http://schemas.microsoft.com/office/drawing/2014/main" id="{5DB634E3-AB58-4F63-BC9F-7CB65EA86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4" y="2125663"/>
            <a:ext cx="2238375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1">
            <a:extLst>
              <a:ext uri="{FF2B5EF4-FFF2-40B4-BE49-F238E27FC236}">
                <a16:creationId xmlns:a16="http://schemas.microsoft.com/office/drawing/2014/main" id="{846D688E-A892-413F-A844-AB0FD0057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014" y="4648200"/>
            <a:ext cx="4625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Book Antiqua" panose="02040602050305030304" pitchFamily="18" charset="0"/>
              </a:rPr>
              <a:t>Nichole Shockley, RNC-OB, BSN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Book Antiqua" panose="02040602050305030304" pitchFamily="18" charset="0"/>
              </a:rPr>
              <a:t>Charge Nurse of Operations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Book Antiqua" panose="02040602050305030304" pitchFamily="18" charset="0"/>
              </a:rPr>
              <a:t>Labor &amp; Delivery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Book Antiqua" panose="02040602050305030304" pitchFamily="18" charset="0"/>
              </a:rPr>
              <a:t>Huntsville Hospital for Women &amp; Children</a:t>
            </a:r>
          </a:p>
        </p:txBody>
      </p:sp>
    </p:spTree>
    <p:extLst>
      <p:ext uri="{BB962C8B-B14F-4D97-AF65-F5344CB8AC3E}">
        <p14:creationId xmlns:p14="http://schemas.microsoft.com/office/powerpoint/2010/main" val="4034605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A0B939-5E4C-E64B-9DA1-1D46A6A41624}"/>
              </a:ext>
            </a:extLst>
          </p:cNvPr>
          <p:cNvCxnSpPr>
            <a:cxnSpLocks/>
          </p:cNvCxnSpPr>
          <p:nvPr/>
        </p:nvCxnSpPr>
        <p:spPr>
          <a:xfrm flipH="1">
            <a:off x="16364" y="33251"/>
            <a:ext cx="1" cy="6824749"/>
          </a:xfrm>
          <a:prstGeom prst="line">
            <a:avLst/>
          </a:prstGeom>
          <a:ln w="69850">
            <a:solidFill>
              <a:srgbClr val="83BD41">
                <a:alpha val="6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578438-08E6-D64A-B9C7-4FCCDFF07C1A}"/>
              </a:ext>
            </a:extLst>
          </p:cNvPr>
          <p:cNvCxnSpPr>
            <a:cxnSpLocks/>
          </p:cNvCxnSpPr>
          <p:nvPr/>
        </p:nvCxnSpPr>
        <p:spPr>
          <a:xfrm>
            <a:off x="0" y="16625"/>
            <a:ext cx="12192000" cy="0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C834C9C-6ECE-5B4A-9495-F41B75DC2982}"/>
              </a:ext>
            </a:extLst>
          </p:cNvPr>
          <p:cNvCxnSpPr>
            <a:cxnSpLocks/>
          </p:cNvCxnSpPr>
          <p:nvPr/>
        </p:nvCxnSpPr>
        <p:spPr>
          <a:xfrm>
            <a:off x="0" y="6841374"/>
            <a:ext cx="12192000" cy="0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D41E9B9-08A5-6B47-A3FE-3FF3CF47DB2E}"/>
              </a:ext>
            </a:extLst>
          </p:cNvPr>
          <p:cNvCxnSpPr>
            <a:cxnSpLocks/>
          </p:cNvCxnSpPr>
          <p:nvPr/>
        </p:nvCxnSpPr>
        <p:spPr>
          <a:xfrm>
            <a:off x="12171039" y="-6864"/>
            <a:ext cx="0" cy="6848238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7C224A2-366F-5E47-9FD7-6361EA3F47E4}"/>
              </a:ext>
            </a:extLst>
          </p:cNvPr>
          <p:cNvSpPr/>
          <p:nvPr/>
        </p:nvSpPr>
        <p:spPr>
          <a:xfrm>
            <a:off x="1850056" y="1429688"/>
            <a:ext cx="88155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chemeClr val="bg1"/>
                </a:solidFill>
                <a:latin typeface="Cambria" panose="02040503050406030204" pitchFamily="18" charset="0"/>
              </a:rPr>
              <a:t>Please type your </a:t>
            </a:r>
            <a:r>
              <a:rPr lang="en-US" sz="3200" kern="0" dirty="0">
                <a:solidFill>
                  <a:srgbClr val="92D050"/>
                </a:solidFill>
                <a:latin typeface="Cambria" panose="02040503050406030204" pitchFamily="18" charset="0"/>
              </a:rPr>
              <a:t>name </a:t>
            </a:r>
            <a:r>
              <a:rPr lang="en-US" sz="3200" kern="0" dirty="0">
                <a:solidFill>
                  <a:schemeClr val="bg1"/>
                </a:solidFill>
                <a:latin typeface="Cambria" panose="02040503050406030204" pitchFamily="18" charset="0"/>
              </a:rPr>
              <a:t>and </a:t>
            </a:r>
            <a:r>
              <a:rPr lang="en-US" sz="3200" kern="0" dirty="0">
                <a:solidFill>
                  <a:srgbClr val="92D050"/>
                </a:solidFill>
                <a:latin typeface="Cambria" panose="02040503050406030204" pitchFamily="18" charset="0"/>
              </a:rPr>
              <a:t>institution </a:t>
            </a:r>
            <a:r>
              <a:rPr lang="en-US" sz="3200" kern="0" dirty="0">
                <a:solidFill>
                  <a:schemeClr val="bg1"/>
                </a:solidFill>
                <a:latin typeface="Cambria" panose="02040503050406030204" pitchFamily="18" charset="0"/>
              </a:rPr>
              <a:t> you represent in the chat box and send to “Everyone”.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chemeClr val="bg1"/>
                </a:solidFill>
                <a:latin typeface="Cambria" panose="02040503050406030204" pitchFamily="18" charset="0"/>
              </a:rPr>
              <a:t>Please also do for all those in the room with you viewing the webinar.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chemeClr val="bg1"/>
                </a:solidFill>
                <a:latin typeface="Cambria" panose="02040503050406030204" pitchFamily="18" charset="0"/>
              </a:rPr>
              <a:t>Thank You</a:t>
            </a:r>
          </a:p>
        </p:txBody>
      </p:sp>
      <p:pic>
        <p:nvPicPr>
          <p:cNvPr id="24" name="Graphic 23" descr="Hospital with solid fill">
            <a:extLst>
              <a:ext uri="{FF2B5EF4-FFF2-40B4-BE49-F238E27FC236}">
                <a16:creationId xmlns:a16="http://schemas.microsoft.com/office/drawing/2014/main" id="{410E3311-A1DA-4646-BCA3-562D5DA79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  <p:pic>
        <p:nvPicPr>
          <p:cNvPr id="26" name="Graphic 25" descr="Medical with solid fill">
            <a:extLst>
              <a:ext uri="{FF2B5EF4-FFF2-40B4-BE49-F238E27FC236}">
                <a16:creationId xmlns:a16="http://schemas.microsoft.com/office/drawing/2014/main" id="{F1D256E4-31EE-644B-9CE1-03FE02002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2713" y="6452416"/>
            <a:ext cx="298495" cy="2984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EDF7F1-AD6B-8046-9006-64E17C5C1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8950" y="40116"/>
            <a:ext cx="1274609" cy="11750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632951-EBD9-4583-BCC5-C950233AC3A1}"/>
              </a:ext>
            </a:extLst>
          </p:cNvPr>
          <p:cNvSpPr txBox="1"/>
          <p:nvPr/>
        </p:nvSpPr>
        <p:spPr>
          <a:xfrm>
            <a:off x="2746703" y="16625"/>
            <a:ext cx="57431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Welcome!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E4120F-9727-4D49-B799-6F2BDF083167}"/>
              </a:ext>
            </a:extLst>
          </p:cNvPr>
          <p:cNvCxnSpPr/>
          <p:nvPr/>
        </p:nvCxnSpPr>
        <p:spPr>
          <a:xfrm>
            <a:off x="3304431" y="1141991"/>
            <a:ext cx="4627659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24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CBEE7EAA-4898-427D-8F9E-AF427499A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338"/>
            <a:ext cx="82296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0E00CF-3377-4235-8F57-FFC958D03A8A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B5879B7-ABAD-4CDA-AAE7-A2160E90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">
            <a:extLst>
              <a:ext uri="{FF2B5EF4-FFF2-40B4-BE49-F238E27FC236}">
                <a16:creationId xmlns:a16="http://schemas.microsoft.com/office/drawing/2014/main" id="{B48A2A28-5BBF-484B-9AFF-E16C6E2C58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7938"/>
            <a:ext cx="1263650" cy="185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>
            <a:extLst>
              <a:ext uri="{FF2B5EF4-FFF2-40B4-BE49-F238E27FC236}">
                <a16:creationId xmlns:a16="http://schemas.microsoft.com/office/drawing/2014/main" id="{3DCA0D40-178E-4596-A7AA-BEEF072AF4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4564" y="1973264"/>
            <a:ext cx="2879725" cy="20288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>
            <a:extLst>
              <a:ext uri="{FF2B5EF4-FFF2-40B4-BE49-F238E27FC236}">
                <a16:creationId xmlns:a16="http://schemas.microsoft.com/office/drawing/2014/main" id="{11DD6120-DE27-4DC2-B128-CDC046175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4010025"/>
            <a:ext cx="56578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409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C7EAB8-0A4E-40DA-B0FE-9DEB2491E654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0B7A4DF-B643-4863-BE34-5FEC54043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9">
            <a:extLst>
              <a:ext uri="{FF2B5EF4-FFF2-40B4-BE49-F238E27FC236}">
                <a16:creationId xmlns:a16="http://schemas.microsoft.com/office/drawing/2014/main" id="{58668ED4-81D8-4B56-B8EE-AC447D425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228600"/>
            <a:ext cx="5316538" cy="556895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10">
            <a:extLst>
              <a:ext uri="{FF2B5EF4-FFF2-40B4-BE49-F238E27FC236}">
                <a16:creationId xmlns:a16="http://schemas.microsoft.com/office/drawing/2014/main" id="{1C5582D3-23AF-436B-BCF5-64B4DDEE2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4" y="3230564"/>
            <a:ext cx="5468937" cy="301783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TextBox 11">
            <a:extLst>
              <a:ext uri="{FF2B5EF4-FFF2-40B4-BE49-F238E27FC236}">
                <a16:creationId xmlns:a16="http://schemas.microsoft.com/office/drawing/2014/main" id="{8DB47B6C-0376-41BC-9CEF-C63E758F5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138" y="2743200"/>
            <a:ext cx="345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B050"/>
                </a:solidFill>
              </a:rPr>
              <a:t>Discern Alerts for OB Hypertension</a:t>
            </a:r>
          </a:p>
        </p:txBody>
      </p:sp>
      <p:pic>
        <p:nvPicPr>
          <p:cNvPr id="4104" name="Picture 2">
            <a:extLst>
              <a:ext uri="{FF2B5EF4-FFF2-40B4-BE49-F238E27FC236}">
                <a16:creationId xmlns:a16="http://schemas.microsoft.com/office/drawing/2014/main" id="{6C166C2E-7724-489F-99BD-C1A80FBB3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39" y="1397000"/>
            <a:ext cx="1347787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8">
            <a:extLst>
              <a:ext uri="{FF2B5EF4-FFF2-40B4-BE49-F238E27FC236}">
                <a16:creationId xmlns:a16="http://schemas.microsoft.com/office/drawing/2014/main" id="{CF280119-91C8-428A-AE0E-237652913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926" y="7939"/>
            <a:ext cx="88106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">
            <a:extLst>
              <a:ext uri="{FF2B5EF4-FFF2-40B4-BE49-F238E27FC236}">
                <a16:creationId xmlns:a16="http://schemas.microsoft.com/office/drawing/2014/main" id="{9DA2A479-5091-48F4-862D-FD873B9CF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1" y="38101"/>
            <a:ext cx="28289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97B78A-3582-4616-BA15-38E7D53AC9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1351" y="1054100"/>
            <a:ext cx="3609975" cy="228600"/>
          </a:xfrm>
          <a:prstGeom prst="rect">
            <a:avLst/>
          </a:prstGeom>
          <a:ln w="1270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BDA438-1602-4A93-B388-E2D9F0D88D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2914" y="6497639"/>
            <a:ext cx="4821237" cy="160337"/>
          </a:xfrm>
          <a:prstGeom prst="rect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72543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B48EAA-8AA8-4E1A-848E-A3509DD3CB31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FB00865-2BC9-4519-ABC0-B67707594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>
            <a:extLst>
              <a:ext uri="{FF2B5EF4-FFF2-40B4-BE49-F238E27FC236}">
                <a16:creationId xmlns:a16="http://schemas.microsoft.com/office/drawing/2014/main" id="{D89D6C9D-F96F-48CF-8ECC-C41458736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71451"/>
            <a:ext cx="5211763" cy="59531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2">
            <a:extLst>
              <a:ext uri="{FF2B5EF4-FFF2-40B4-BE49-F238E27FC236}">
                <a16:creationId xmlns:a16="http://schemas.microsoft.com/office/drawing/2014/main" id="{6AA33A2A-CB85-4EBC-91B5-4CE5A9103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5181601"/>
            <a:ext cx="8540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7">
            <a:extLst>
              <a:ext uri="{FF2B5EF4-FFF2-40B4-BE49-F238E27FC236}">
                <a16:creationId xmlns:a16="http://schemas.microsoft.com/office/drawing/2014/main" id="{D8E4A533-011D-4A45-B4D9-E52C7B768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138" y="33339"/>
            <a:ext cx="8810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431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0DA19001-7BE9-4145-A50B-59B5ED2B7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338"/>
            <a:ext cx="82296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A6158D-5881-42BA-8FE0-9FA16DE25CF5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E82FF5E4-07C2-4318-8FAE-97EC6D0D7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Content Placeholder 7">
            <a:extLst>
              <a:ext uri="{FF2B5EF4-FFF2-40B4-BE49-F238E27FC236}">
                <a16:creationId xmlns:a16="http://schemas.microsoft.com/office/drawing/2014/main" id="{FA8C200A-26AA-462A-8A5A-934DF4FBF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8463" y="76201"/>
            <a:ext cx="5410200" cy="3819525"/>
          </a:xfrm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150" name="Picture 9">
            <a:extLst>
              <a:ext uri="{FF2B5EF4-FFF2-40B4-BE49-F238E27FC236}">
                <a16:creationId xmlns:a16="http://schemas.microsoft.com/office/drawing/2014/main" id="{05829005-D65A-4DD2-AB4E-D909032B5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5467350" cy="38100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2">
            <a:extLst>
              <a:ext uri="{FF2B5EF4-FFF2-40B4-BE49-F238E27FC236}">
                <a16:creationId xmlns:a16="http://schemas.microsoft.com/office/drawing/2014/main" id="{525679B8-A9AB-4CD8-96F7-BB18EF32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5270501"/>
            <a:ext cx="8540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7">
            <a:extLst>
              <a:ext uri="{FF2B5EF4-FFF2-40B4-BE49-F238E27FC236}">
                <a16:creationId xmlns:a16="http://schemas.microsoft.com/office/drawing/2014/main" id="{A6C2310A-BE73-4C87-93A4-95FDC481C4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6" y="1"/>
            <a:ext cx="88106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538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B80C940C-908B-4582-8D1B-FEC55861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338"/>
            <a:ext cx="82296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59603F-CD17-44E9-9530-E938EEF2401E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9927FEB4-4F97-4C69-B8C8-33E5CDFFB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Content Placeholder 1">
            <a:extLst>
              <a:ext uri="{FF2B5EF4-FFF2-40B4-BE49-F238E27FC236}">
                <a16:creationId xmlns:a16="http://schemas.microsoft.com/office/drawing/2014/main" id="{0D54E1D3-DF9C-4684-BD14-64BBECB97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5889"/>
            <a:ext cx="5037138" cy="600868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2">
            <a:extLst>
              <a:ext uri="{FF2B5EF4-FFF2-40B4-BE49-F238E27FC236}">
                <a16:creationId xmlns:a16="http://schemas.microsoft.com/office/drawing/2014/main" id="{870C3582-35C5-449E-8489-9DB78F53B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5340351"/>
            <a:ext cx="777875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7">
            <a:extLst>
              <a:ext uri="{FF2B5EF4-FFF2-40B4-BE49-F238E27FC236}">
                <a16:creationId xmlns:a16="http://schemas.microsoft.com/office/drawing/2014/main" id="{9EF33B76-DCFF-439D-A698-079E8B229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938" y="1"/>
            <a:ext cx="8810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75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4229549-A9F0-4CE1-8AFA-7D3C96C5C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400" y="33338"/>
            <a:ext cx="53340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Rapid Response Updates</a:t>
            </a:r>
          </a:p>
        </p:txBody>
      </p:sp>
      <p:pic>
        <p:nvPicPr>
          <p:cNvPr id="8195" name="Content Placeholder 1">
            <a:extLst>
              <a:ext uri="{FF2B5EF4-FFF2-40B4-BE49-F238E27FC236}">
                <a16:creationId xmlns:a16="http://schemas.microsoft.com/office/drawing/2014/main" id="{E28F970C-45ED-4F03-88D0-6E50AC37E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723900"/>
            <a:ext cx="8229600" cy="30861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3C3130-CB84-4E5C-BB88-3C62B748D547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197" name="Picture 4">
            <a:extLst>
              <a:ext uri="{FF2B5EF4-FFF2-40B4-BE49-F238E27FC236}">
                <a16:creationId xmlns:a16="http://schemas.microsoft.com/office/drawing/2014/main" id="{ED027FA2-5115-4AAB-9867-2AA612120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F99636-64D8-4CBC-8643-2066E6095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3581401"/>
            <a:ext cx="9144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249A69-A580-4FFB-98A3-50ADEF5FD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2266951"/>
            <a:ext cx="8945562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">
            <a:extLst>
              <a:ext uri="{FF2B5EF4-FFF2-40B4-BE49-F238E27FC236}">
                <a16:creationId xmlns:a16="http://schemas.microsoft.com/office/drawing/2014/main" id="{9AC1A370-A907-48A9-854D-830D7D56BB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938" y="25401"/>
            <a:ext cx="8810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">
            <a:extLst>
              <a:ext uri="{FF2B5EF4-FFF2-40B4-BE49-F238E27FC236}">
                <a16:creationId xmlns:a16="http://schemas.microsoft.com/office/drawing/2014/main" id="{584AF45F-DB5E-4D5E-BD65-D084DE10C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4" y="76200"/>
            <a:ext cx="30194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934644-96CF-47EB-B822-A0FEFF3D19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685800"/>
            <a:ext cx="5143500" cy="285750"/>
          </a:xfrm>
          <a:prstGeom prst="rect">
            <a:avLst/>
          </a:prstGeom>
          <a:ln w="1270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9DB42E-1ECE-4051-9CF3-4F60227CAB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201" y="6375400"/>
            <a:ext cx="5381625" cy="300038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8049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4375B2-8C35-44ED-8DC4-A844F40FE5FC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76ED0610-D92F-4EAE-9C18-2D0BDF74C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>
            <a:extLst>
              <a:ext uri="{FF2B5EF4-FFF2-40B4-BE49-F238E27FC236}">
                <a16:creationId xmlns:a16="http://schemas.microsoft.com/office/drawing/2014/main" id="{C91EA83B-7CC2-45F5-96A5-C4D8D354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1"/>
            <a:ext cx="8229600" cy="4017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89EB4F5E-F324-47BE-8D5D-182639B53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42864"/>
            <a:ext cx="8794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>
            <a:extLst>
              <a:ext uri="{FF2B5EF4-FFF2-40B4-BE49-F238E27FC236}">
                <a16:creationId xmlns:a16="http://schemas.microsoft.com/office/drawing/2014/main" id="{D60933A2-B7B2-48F4-B377-700F673D4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6" y="295275"/>
            <a:ext cx="30194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31399D-41FE-46D4-9F22-98DBF265C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409575"/>
            <a:ext cx="4038600" cy="255588"/>
          </a:xfrm>
          <a:prstGeom prst="rect">
            <a:avLst/>
          </a:prstGeom>
          <a:ln w="12700">
            <a:solidFill>
              <a:schemeClr val="accent5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14058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A5FCA2-969F-4D08-A88B-510159266FBA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31DEC55E-1348-49D3-8EC1-C0BFA3E3C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Content Placeholder 3">
            <a:extLst>
              <a:ext uri="{FF2B5EF4-FFF2-40B4-BE49-F238E27FC236}">
                <a16:creationId xmlns:a16="http://schemas.microsoft.com/office/drawing/2014/main" id="{8E3236A8-B0FD-413E-9290-055DD193E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1" y="914400"/>
            <a:ext cx="8531225" cy="5138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TextBox 1">
            <a:extLst>
              <a:ext uri="{FF2B5EF4-FFF2-40B4-BE49-F238E27FC236}">
                <a16:creationId xmlns:a16="http://schemas.microsoft.com/office/drawing/2014/main" id="{14DF0C08-A518-4410-B96A-889256B30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9" y="5868988"/>
            <a:ext cx="2219325" cy="184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48" name="Picture 7">
            <a:extLst>
              <a:ext uri="{FF2B5EF4-FFF2-40B4-BE49-F238E27FC236}">
                <a16:creationId xmlns:a16="http://schemas.microsoft.com/office/drawing/2014/main" id="{AB91715C-28A7-4DBD-859D-B163FDEE0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789" y="33339"/>
            <a:ext cx="8794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0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96F817-5B67-4DDD-A1AC-314B771C3E22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56C64064-082D-429F-B917-D2CEF5963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>
            <a:extLst>
              <a:ext uri="{FF2B5EF4-FFF2-40B4-BE49-F238E27FC236}">
                <a16:creationId xmlns:a16="http://schemas.microsoft.com/office/drawing/2014/main" id="{705E4965-8038-4D81-B910-74E2C39E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02101"/>
            <a:ext cx="8229600" cy="2043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3">
            <a:extLst>
              <a:ext uri="{FF2B5EF4-FFF2-40B4-BE49-F238E27FC236}">
                <a16:creationId xmlns:a16="http://schemas.microsoft.com/office/drawing/2014/main" id="{5CCEECFE-6201-4AD0-BC2E-2C71C330F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1"/>
            <a:ext cx="7924800" cy="341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7">
            <a:extLst>
              <a:ext uri="{FF2B5EF4-FFF2-40B4-BE49-F238E27FC236}">
                <a16:creationId xmlns:a16="http://schemas.microsoft.com/office/drawing/2014/main" id="{1715F1AE-DC51-4F9B-BD2A-55681FB63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1" y="1"/>
            <a:ext cx="88106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346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3">
            <a:extLst>
              <a:ext uri="{FF2B5EF4-FFF2-40B4-BE49-F238E27FC236}">
                <a16:creationId xmlns:a16="http://schemas.microsoft.com/office/drawing/2014/main" id="{040835FD-3D68-4486-9573-FF448D00C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03626"/>
            <a:ext cx="5486400" cy="31019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Content Placeholder 3">
            <a:extLst>
              <a:ext uri="{FF2B5EF4-FFF2-40B4-BE49-F238E27FC236}">
                <a16:creationId xmlns:a16="http://schemas.microsoft.com/office/drawing/2014/main" id="{87BF3BED-615A-473E-A25E-2DAD7FF75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9" y="33339"/>
            <a:ext cx="4225925" cy="34432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Content Placeholder 3">
            <a:extLst>
              <a:ext uri="{FF2B5EF4-FFF2-40B4-BE49-F238E27FC236}">
                <a16:creationId xmlns:a16="http://schemas.microsoft.com/office/drawing/2014/main" id="{74FEE6F8-5D0B-45D9-A1F7-29750FD87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1"/>
            <a:ext cx="3898900" cy="45259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Title 1">
            <a:extLst>
              <a:ext uri="{FF2B5EF4-FFF2-40B4-BE49-F238E27FC236}">
                <a16:creationId xmlns:a16="http://schemas.microsoft.com/office/drawing/2014/main" id="{D46C2E4F-1C87-40C5-93D4-256ABD8F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338"/>
            <a:ext cx="82296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455CE6-891D-4F27-AB17-AB8F7741E7F0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295" name="Picture 4">
            <a:extLst>
              <a:ext uri="{FF2B5EF4-FFF2-40B4-BE49-F238E27FC236}">
                <a16:creationId xmlns:a16="http://schemas.microsoft.com/office/drawing/2014/main" id="{BC9CDE6F-EFAF-45E7-A37C-3F893EB52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D8F7B16-698E-4363-952D-C60324D66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334000" y="6354764"/>
            <a:ext cx="5181600" cy="301625"/>
          </a:xfrm>
          <a:ln w="28575">
            <a:solidFill>
              <a:schemeClr val="accent4">
                <a:lumMod val="40000"/>
                <a:lumOff val="60000"/>
              </a:schemeClr>
            </a:solidFill>
          </a:ln>
        </p:spPr>
      </p:pic>
      <p:pic>
        <p:nvPicPr>
          <p:cNvPr id="12297" name="Picture 8">
            <a:extLst>
              <a:ext uri="{FF2B5EF4-FFF2-40B4-BE49-F238E27FC236}">
                <a16:creationId xmlns:a16="http://schemas.microsoft.com/office/drawing/2014/main" id="{68C18E64-EC7D-44B4-80DC-9CD2C565DE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1" y="5029201"/>
            <a:ext cx="88106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472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D71AB8D-F833-EE44-BB16-CD264BC23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8950" y="40116"/>
            <a:ext cx="1274609" cy="117503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A0B939-5E4C-E64B-9DA1-1D46A6A41624}"/>
              </a:ext>
            </a:extLst>
          </p:cNvPr>
          <p:cNvCxnSpPr>
            <a:cxnSpLocks/>
          </p:cNvCxnSpPr>
          <p:nvPr/>
        </p:nvCxnSpPr>
        <p:spPr>
          <a:xfrm flipH="1">
            <a:off x="16364" y="33251"/>
            <a:ext cx="1" cy="6824749"/>
          </a:xfrm>
          <a:prstGeom prst="line">
            <a:avLst/>
          </a:prstGeom>
          <a:ln w="60325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578438-08E6-D64A-B9C7-4FCCDFF07C1A}"/>
              </a:ext>
            </a:extLst>
          </p:cNvPr>
          <p:cNvCxnSpPr>
            <a:cxnSpLocks/>
          </p:cNvCxnSpPr>
          <p:nvPr/>
        </p:nvCxnSpPr>
        <p:spPr>
          <a:xfrm>
            <a:off x="0" y="16625"/>
            <a:ext cx="12192000" cy="0"/>
          </a:xfrm>
          <a:prstGeom prst="line">
            <a:avLst/>
          </a:prstGeom>
          <a:ln w="60325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C834C9C-6ECE-5B4A-9495-F41B75DC2982}"/>
              </a:ext>
            </a:extLst>
          </p:cNvPr>
          <p:cNvCxnSpPr>
            <a:cxnSpLocks/>
          </p:cNvCxnSpPr>
          <p:nvPr/>
        </p:nvCxnSpPr>
        <p:spPr>
          <a:xfrm>
            <a:off x="0" y="6841374"/>
            <a:ext cx="12192000" cy="0"/>
          </a:xfrm>
          <a:prstGeom prst="line">
            <a:avLst/>
          </a:prstGeom>
          <a:ln w="60325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D41E9B9-08A5-6B47-A3FE-3FF3CF47DB2E}"/>
              </a:ext>
            </a:extLst>
          </p:cNvPr>
          <p:cNvCxnSpPr>
            <a:cxnSpLocks/>
          </p:cNvCxnSpPr>
          <p:nvPr/>
        </p:nvCxnSpPr>
        <p:spPr>
          <a:xfrm>
            <a:off x="12171039" y="-6864"/>
            <a:ext cx="0" cy="6848238"/>
          </a:xfrm>
          <a:prstGeom prst="line">
            <a:avLst/>
          </a:prstGeom>
          <a:ln w="60325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9A714D9-C665-EF45-A6DF-E3C59C76F90B}"/>
              </a:ext>
            </a:extLst>
          </p:cNvPr>
          <p:cNvSpPr txBox="1"/>
          <p:nvPr/>
        </p:nvSpPr>
        <p:spPr>
          <a:xfrm>
            <a:off x="2746703" y="16625"/>
            <a:ext cx="57431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Welcome!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FB9D5-D9CC-624E-B946-52C7B67C86B0}"/>
              </a:ext>
            </a:extLst>
          </p:cNvPr>
          <p:cNvSpPr txBox="1"/>
          <p:nvPr/>
        </p:nvSpPr>
        <p:spPr>
          <a:xfrm>
            <a:off x="976336" y="1215145"/>
            <a:ext cx="9336856" cy="2793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83BE4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Attendees are </a:t>
            </a:r>
            <a:r>
              <a:rPr lang="en-US" sz="2400" u="sng" dirty="0">
                <a:solidFill>
                  <a:schemeClr val="bg1"/>
                </a:solidFill>
                <a:latin typeface="Cambria" panose="02040503050406030204" pitchFamily="18" charset="0"/>
              </a:rPr>
              <a:t>automatically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 muted to reduce background noise. </a:t>
            </a:r>
          </a:p>
          <a:p>
            <a:pPr marL="285750" lvl="0" indent="-285750">
              <a:lnSpc>
                <a:spcPct val="150000"/>
              </a:lnSpc>
              <a:buClr>
                <a:srgbClr val="83BE4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You may enter questions/comments in the “chat” box during the presentation. We will have Q&amp;A session at the end.</a:t>
            </a:r>
          </a:p>
          <a:p>
            <a:pPr marL="285750" lvl="0" indent="-285750">
              <a:lnSpc>
                <a:spcPct val="150000"/>
              </a:lnSpc>
              <a:buClr>
                <a:srgbClr val="83BE4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Slides will be available via email and at 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hlinkClick r:id="rId4"/>
              </a:rPr>
              <a:t>www.alpqc.org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lvl="0" indent="-285750">
              <a:lnSpc>
                <a:spcPct val="150000"/>
              </a:lnSpc>
              <a:buClr>
                <a:srgbClr val="83BE4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We are now recording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E631D7-2952-B34B-AD9A-82C34276C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60" y="6129608"/>
            <a:ext cx="9163807" cy="58410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B47748-22B1-9340-965E-77D70E6D159F}"/>
              </a:ext>
            </a:extLst>
          </p:cNvPr>
          <p:cNvCxnSpPr>
            <a:cxnSpLocks/>
          </p:cNvCxnSpPr>
          <p:nvPr/>
        </p:nvCxnSpPr>
        <p:spPr>
          <a:xfrm flipH="1">
            <a:off x="1433948" y="5842366"/>
            <a:ext cx="188844" cy="388745"/>
          </a:xfrm>
          <a:prstGeom prst="straightConnector1">
            <a:avLst/>
          </a:prstGeom>
          <a:ln w="76200">
            <a:solidFill>
              <a:srgbClr val="83BE4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C33283-ADB7-504A-907B-DD06992D4C27}"/>
              </a:ext>
            </a:extLst>
          </p:cNvPr>
          <p:cNvCxnSpPr/>
          <p:nvPr/>
        </p:nvCxnSpPr>
        <p:spPr>
          <a:xfrm>
            <a:off x="3304431" y="1141991"/>
            <a:ext cx="4627659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E2551F4-5BEB-474A-A9AE-02426ED063BF}"/>
              </a:ext>
            </a:extLst>
          </p:cNvPr>
          <p:cNvCxnSpPr>
            <a:cxnSpLocks/>
          </p:cNvCxnSpPr>
          <p:nvPr/>
        </p:nvCxnSpPr>
        <p:spPr>
          <a:xfrm flipH="1">
            <a:off x="8151201" y="5918610"/>
            <a:ext cx="188844" cy="388745"/>
          </a:xfrm>
          <a:prstGeom prst="straightConnector1">
            <a:avLst/>
          </a:prstGeom>
          <a:ln w="76200">
            <a:solidFill>
              <a:srgbClr val="83BE4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Hospital with solid fill">
            <a:extLst>
              <a:ext uri="{FF2B5EF4-FFF2-40B4-BE49-F238E27FC236}">
                <a16:creationId xmlns:a16="http://schemas.microsoft.com/office/drawing/2014/main" id="{6A8FB049-E162-3648-B306-AAEB92A345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  <p:pic>
        <p:nvPicPr>
          <p:cNvPr id="19" name="Graphic 18" descr="Medical with solid fill">
            <a:extLst>
              <a:ext uri="{FF2B5EF4-FFF2-40B4-BE49-F238E27FC236}">
                <a16:creationId xmlns:a16="http://schemas.microsoft.com/office/drawing/2014/main" id="{A8C25609-89D5-984E-B55E-55A922326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89543" y="6452416"/>
            <a:ext cx="298495" cy="29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0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EE0F44D7-0246-43FD-A095-9DEE17B4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338"/>
            <a:ext cx="82296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34D836-9AEE-41E4-BB6B-630C9946E2A4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1D83885D-EA1E-42C6-BC89-C7C186783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64817CD4-E94B-4D24-982F-89AB946C8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9144000" cy="9286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5">
            <a:extLst>
              <a:ext uri="{FF2B5EF4-FFF2-40B4-BE49-F238E27FC236}">
                <a16:creationId xmlns:a16="http://schemas.microsoft.com/office/drawing/2014/main" id="{7C97C6F7-2E41-4485-AC38-E86841086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1114425"/>
            <a:ext cx="9144000" cy="12652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Content Placeholder 3">
            <a:extLst>
              <a:ext uri="{FF2B5EF4-FFF2-40B4-BE49-F238E27FC236}">
                <a16:creationId xmlns:a16="http://schemas.microsoft.com/office/drawing/2014/main" id="{C25DDA54-D3C7-40CD-86D8-F13C6BBBB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2397125"/>
            <a:ext cx="8991600" cy="3124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8">
            <a:extLst>
              <a:ext uri="{FF2B5EF4-FFF2-40B4-BE49-F238E27FC236}">
                <a16:creationId xmlns:a16="http://schemas.microsoft.com/office/drawing/2014/main" id="{1C60FEC4-B00C-432D-A381-93DAB168C8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1" y="6005514"/>
            <a:ext cx="728663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9">
            <a:extLst>
              <a:ext uri="{FF2B5EF4-FFF2-40B4-BE49-F238E27FC236}">
                <a16:creationId xmlns:a16="http://schemas.microsoft.com/office/drawing/2014/main" id="{E8B92FB2-FEB1-48B7-BE02-EE04803AE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269039"/>
            <a:ext cx="25146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585E6B-FC29-4FA0-B204-988D27C648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6113" y="5680076"/>
            <a:ext cx="4095750" cy="258763"/>
          </a:xfrm>
          <a:prstGeom prst="rect">
            <a:avLst/>
          </a:prstGeom>
          <a:ln w="1270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7B29ABD4-BC79-4317-94D4-752AD7283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51576" y="5678488"/>
            <a:ext cx="4391025" cy="260350"/>
          </a:xfrm>
          <a:prstGeom prst="rect">
            <a:avLst/>
          </a:prstGeom>
          <a:noFill/>
          <a:ln w="19050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325" name="TextBox 1">
            <a:extLst>
              <a:ext uri="{FF2B5EF4-FFF2-40B4-BE49-F238E27FC236}">
                <a16:creationId xmlns:a16="http://schemas.microsoft.com/office/drawing/2014/main" id="{C3950935-E4B6-4D11-A671-28D220AF3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377950"/>
            <a:ext cx="39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→</a:t>
            </a:r>
          </a:p>
        </p:txBody>
      </p:sp>
      <p:sp>
        <p:nvSpPr>
          <p:cNvPr id="13326" name="TextBox 13">
            <a:extLst>
              <a:ext uri="{FF2B5EF4-FFF2-40B4-BE49-F238E27FC236}">
                <a16:creationId xmlns:a16="http://schemas.microsoft.com/office/drawing/2014/main" id="{1E62DE10-751E-44A9-8FFE-1BA561102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04800"/>
            <a:ext cx="39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2087212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>
            <a:extLst>
              <a:ext uri="{FF2B5EF4-FFF2-40B4-BE49-F238E27FC236}">
                <a16:creationId xmlns:a16="http://schemas.microsoft.com/office/drawing/2014/main" id="{24D29712-9944-4DA9-8CC0-43673ED87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29139"/>
            <a:ext cx="91440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1">
            <a:extLst>
              <a:ext uri="{FF2B5EF4-FFF2-40B4-BE49-F238E27FC236}">
                <a16:creationId xmlns:a16="http://schemas.microsoft.com/office/drawing/2014/main" id="{686DBB96-72E9-4958-A184-1C39C33A0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338"/>
            <a:ext cx="82296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Challenges along the way…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0DA6DD-8BA0-4196-B312-41B3BDD1F1A5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341" name="Picture 4">
            <a:extLst>
              <a:ext uri="{FF2B5EF4-FFF2-40B4-BE49-F238E27FC236}">
                <a16:creationId xmlns:a16="http://schemas.microsoft.com/office/drawing/2014/main" id="{DF1C5374-E943-4CBC-8FC3-8A1A25EED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Content Placeholder 2">
            <a:extLst>
              <a:ext uri="{FF2B5EF4-FFF2-40B4-BE49-F238E27FC236}">
                <a16:creationId xmlns:a16="http://schemas.microsoft.com/office/drawing/2014/main" id="{DF3F284D-D412-4670-B6A4-CA78F6237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685800"/>
            <a:ext cx="8229600" cy="3779838"/>
          </a:xfrm>
        </p:spPr>
      </p:pic>
      <p:sp>
        <p:nvSpPr>
          <p:cNvPr id="14343" name="TextBox 5">
            <a:extLst>
              <a:ext uri="{FF2B5EF4-FFF2-40B4-BE49-F238E27FC236}">
                <a16:creationId xmlns:a16="http://schemas.microsoft.com/office/drawing/2014/main" id="{FC1FCBBC-1513-4F9B-9809-D62DAF720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529138"/>
            <a:ext cx="603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→</a:t>
            </a:r>
          </a:p>
        </p:txBody>
      </p:sp>
      <p:pic>
        <p:nvPicPr>
          <p:cNvPr id="14344" name="Picture 7">
            <a:extLst>
              <a:ext uri="{FF2B5EF4-FFF2-40B4-BE49-F238E27FC236}">
                <a16:creationId xmlns:a16="http://schemas.microsoft.com/office/drawing/2014/main" id="{7EA3593D-A709-42DF-879C-28418ADBC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138" y="17464"/>
            <a:ext cx="881062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711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ACB2BF-0010-4B49-B7FA-6FC7B23D7243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BBE62811-D2C9-4AA2-8C57-329079FBA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>
            <a:extLst>
              <a:ext uri="{FF2B5EF4-FFF2-40B4-BE49-F238E27FC236}">
                <a16:creationId xmlns:a16="http://schemas.microsoft.com/office/drawing/2014/main" id="{07024781-4F4F-4CDC-AF3F-4932D9FD9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0"/>
            <a:ext cx="3905250" cy="180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6503A242-FF13-46F5-8D2E-69395B2E7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784225"/>
            <a:ext cx="4227513" cy="531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>
            <a:extLst>
              <a:ext uri="{FF2B5EF4-FFF2-40B4-BE49-F238E27FC236}">
                <a16:creationId xmlns:a16="http://schemas.microsoft.com/office/drawing/2014/main" id="{D13E9D6F-44B7-45D4-B3E9-161289330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914" y="1"/>
            <a:ext cx="8794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1A15E1-9B8B-4EF8-BFA9-C26EC3990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0351" y="271464"/>
            <a:ext cx="4137025" cy="261937"/>
          </a:xfrm>
          <a:prstGeom prst="rect">
            <a:avLst/>
          </a:prstGeom>
          <a:ln w="12700">
            <a:solidFill>
              <a:schemeClr val="accent5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5454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A3B6A54D-1422-4500-825A-1A4294B4A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338"/>
            <a:ext cx="82296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2E0015-DD80-4B27-9B52-012390CA7E4A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06F02E2E-476C-49BD-83B3-924E960E0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>
            <a:extLst>
              <a:ext uri="{FF2B5EF4-FFF2-40B4-BE49-F238E27FC236}">
                <a16:creationId xmlns:a16="http://schemas.microsoft.com/office/drawing/2014/main" id="{6664C02C-1C8E-48EA-A726-A5CA9BF94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85839"/>
            <a:ext cx="2362200" cy="284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>
            <a:extLst>
              <a:ext uri="{FF2B5EF4-FFF2-40B4-BE49-F238E27FC236}">
                <a16:creationId xmlns:a16="http://schemas.microsoft.com/office/drawing/2014/main" id="{A4F4A15D-119C-4A36-B4E5-3846AD4AD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228601"/>
            <a:ext cx="4021138" cy="3013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>
            <a:extLst>
              <a:ext uri="{FF2B5EF4-FFF2-40B4-BE49-F238E27FC236}">
                <a16:creationId xmlns:a16="http://schemas.microsoft.com/office/drawing/2014/main" id="{D1942E5D-AAC8-4BD7-B43E-844FE3A48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879850"/>
            <a:ext cx="3914775" cy="2978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28C10CEE-EF60-49E2-87C1-7AB34320E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9" y="3429001"/>
            <a:ext cx="4186237" cy="3141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>
            <a:extLst>
              <a:ext uri="{FF2B5EF4-FFF2-40B4-BE49-F238E27FC236}">
                <a16:creationId xmlns:a16="http://schemas.microsoft.com/office/drawing/2014/main" id="{0BBC889E-A319-446D-9C93-A03DF6B89D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1" y="76201"/>
            <a:ext cx="88106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E1106E-1925-4A34-B308-011A0D9F6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6026" y="461963"/>
            <a:ext cx="3609975" cy="228600"/>
          </a:xfrm>
          <a:prstGeom prst="rect">
            <a:avLst/>
          </a:prstGeom>
          <a:ln w="12700">
            <a:solidFill>
              <a:schemeClr val="accent5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7141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8B0A3089-1BAC-4101-B6B4-159D1D634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738" y="-9525"/>
            <a:ext cx="8229600" cy="466725"/>
          </a:xfrm>
        </p:spPr>
        <p:txBody>
          <a:bodyPr/>
          <a:lstStyle/>
          <a:p>
            <a:pPr eaLnBrk="1" hangingPunct="1"/>
            <a:r>
              <a:rPr lang="en-US" altLang="en-US"/>
              <a:t>OB Emergency Cart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0429C0-5D07-41F3-9D3D-BD3A45070CA5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A92249EA-3348-425E-BB71-CD9D4AAA7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5F4517E-7968-4423-BAA8-CA85502B8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3939" y="1395414"/>
            <a:ext cx="4205287" cy="5310187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7243E1AB-9FF4-431C-8C38-E81A89A0C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1752600"/>
            <a:ext cx="4419600" cy="3314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05C16463-81AE-41A2-BD9E-D200D971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31888"/>
            <a:ext cx="2909888" cy="5173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2B482-ADE2-4CDE-9EAF-7CA957A45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1" y="538164"/>
            <a:ext cx="4924425" cy="454025"/>
          </a:xfrm>
          <a:prstGeom prst="rect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3A1A0D6D-3E41-4A45-B4CC-D07577002E9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1" y="249239"/>
            <a:ext cx="881063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436E93-600A-40E7-BD5D-ACC25A9097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9351" y="576264"/>
            <a:ext cx="2276475" cy="344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248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02D704A0-68C6-4600-842E-E1A60E9E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338"/>
            <a:ext cx="8229600" cy="563562"/>
          </a:xfrm>
        </p:spPr>
        <p:txBody>
          <a:bodyPr/>
          <a:lstStyle/>
          <a:p>
            <a:pPr eaLnBrk="1" hangingPunct="1"/>
            <a:r>
              <a:rPr lang="en-US" altLang="en-US"/>
              <a:t>OB Emergency Cart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10A84A-EB47-4C39-85B7-EF519E77B2F6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36F07001-B11B-41D3-B810-F6D71D802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Content Placeholder 5">
            <a:extLst>
              <a:ext uri="{FF2B5EF4-FFF2-40B4-BE49-F238E27FC236}">
                <a16:creationId xmlns:a16="http://schemas.microsoft.com/office/drawing/2014/main" id="{6EAC7123-8BC1-4B20-8E1D-5E5A9012F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1" y="1143001"/>
            <a:ext cx="3190875" cy="4525963"/>
          </a:xfrm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62BDE0B0-8F08-424F-83C5-397EEAC21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828800"/>
            <a:ext cx="47434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429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90F68A-ED70-44B6-8357-6900C03239EA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A85BD704-1321-44AB-8630-FD5E7E02F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>
            <a:extLst>
              <a:ext uri="{FF2B5EF4-FFF2-40B4-BE49-F238E27FC236}">
                <a16:creationId xmlns:a16="http://schemas.microsoft.com/office/drawing/2014/main" id="{8795D7D7-2F31-46A0-946A-4E8737292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533401"/>
            <a:ext cx="14668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>
            <a:extLst>
              <a:ext uri="{FF2B5EF4-FFF2-40B4-BE49-F238E27FC236}">
                <a16:creationId xmlns:a16="http://schemas.microsoft.com/office/drawing/2014/main" id="{82BCBF65-C7B0-4B19-9DB0-B18860C43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905001"/>
            <a:ext cx="30575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6">
            <a:extLst>
              <a:ext uri="{FF2B5EF4-FFF2-40B4-BE49-F238E27FC236}">
                <a16:creationId xmlns:a16="http://schemas.microsoft.com/office/drawing/2014/main" id="{165EAAA5-634A-4E4B-8776-D5CA6C217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4" y="3400425"/>
            <a:ext cx="572452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078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4FA2FA-CA56-4D28-A10B-13F3EE9B1E79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CED2651D-84AD-4106-AE45-FFCFFBFDE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>
            <a:extLst>
              <a:ext uri="{FF2B5EF4-FFF2-40B4-BE49-F238E27FC236}">
                <a16:creationId xmlns:a16="http://schemas.microsoft.com/office/drawing/2014/main" id="{16036564-43F5-4FA8-9084-D2CE2BF0A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1295400"/>
            <a:ext cx="3609975" cy="556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TextBox 4">
            <a:extLst>
              <a:ext uri="{FF2B5EF4-FFF2-40B4-BE49-F238E27FC236}">
                <a16:creationId xmlns:a16="http://schemas.microsoft.com/office/drawing/2014/main" id="{75187397-C54A-4FC7-BBFC-1CA343DE0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133601"/>
            <a:ext cx="461168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n-US" altLang="en-US" sz="1200" u="sng" dirty="0">
                <a:cs typeface="Arial" charset="0"/>
              </a:rPr>
              <a:t>Staff Education: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altLang="en-US" sz="1200" dirty="0">
                <a:cs typeface="Arial" charset="0"/>
              </a:rPr>
              <a:t>Upon hire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altLang="en-US" sz="1200" dirty="0">
                <a:cs typeface="Arial" charset="0"/>
              </a:rPr>
              <a:t>Monthly Eclampsia simulations offered (1 required per calendar year)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altLang="en-US" sz="1200" dirty="0">
                <a:cs typeface="Arial" charset="0"/>
              </a:rPr>
              <a:t>Live classes for main emergency department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altLang="en-US" sz="1200" dirty="0">
                <a:cs typeface="Arial" charset="0"/>
              </a:rPr>
              <a:t>Computer Based Learning tests- tailored per department (Main ED, Anesthesia, Ped’s ED)- affiliate hospitals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  <a:defRPr/>
            </a:pPr>
            <a:endParaRPr lang="en-US" altLang="en-US" sz="1200" dirty="0">
              <a:cs typeface="Arial" charset="0"/>
            </a:endParaRPr>
          </a:p>
          <a:p>
            <a:pPr marL="457200" lvl="1" indent="0" eaLnBrk="1" hangingPunct="1">
              <a:spcBef>
                <a:spcPct val="0"/>
              </a:spcBef>
              <a:buFont typeface="Arial" charset="0"/>
              <a:buNone/>
              <a:defRPr/>
            </a:pPr>
            <a:endParaRPr lang="en-US" altLang="en-US" sz="1200" dirty="0">
              <a:cs typeface="Arial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1200" u="sng" dirty="0">
                <a:cs typeface="Arial" charset="0"/>
              </a:rPr>
              <a:t>Provider Education: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altLang="en-US" sz="1200" dirty="0">
                <a:cs typeface="Arial" charset="0"/>
              </a:rPr>
              <a:t>Upon credentialing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altLang="en-US" sz="1200" dirty="0">
                <a:cs typeface="Arial" charset="0"/>
              </a:rPr>
              <a:t>Welcome to monthly simulations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altLang="en-US" sz="1200" dirty="0">
                <a:cs typeface="Arial" charset="0"/>
              </a:rPr>
              <a:t>Education mailed yearly </a:t>
            </a:r>
          </a:p>
        </p:txBody>
      </p:sp>
      <p:pic>
        <p:nvPicPr>
          <p:cNvPr id="20487" name="Picture 7">
            <a:extLst>
              <a:ext uri="{FF2B5EF4-FFF2-40B4-BE49-F238E27FC236}">
                <a16:creationId xmlns:a16="http://schemas.microsoft.com/office/drawing/2014/main" id="{15EC51AF-B44A-4EFC-BA4D-1928AC604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23814"/>
            <a:ext cx="10191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">
            <a:extLst>
              <a:ext uri="{FF2B5EF4-FFF2-40B4-BE49-F238E27FC236}">
                <a16:creationId xmlns:a16="http://schemas.microsoft.com/office/drawing/2014/main" id="{73B6BD33-D7D8-4DFC-BE20-29EDA9A85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152401"/>
            <a:ext cx="33385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C4BE55-09FD-411C-A7BF-714C6A06B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784226"/>
            <a:ext cx="6491288" cy="403225"/>
          </a:xfrm>
          <a:prstGeom prst="rect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99048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50C01699-154D-4692-835D-AC14E041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338"/>
            <a:ext cx="82296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B27C65-18C7-40F8-B19D-1D0C71CBD2A7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E789BCF2-8CB2-4519-A53E-B4492674A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>
            <a:extLst>
              <a:ext uri="{FF2B5EF4-FFF2-40B4-BE49-F238E27FC236}">
                <a16:creationId xmlns:a16="http://schemas.microsoft.com/office/drawing/2014/main" id="{B07CCB3E-1393-4EC8-BFAB-5B44FD4F6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3">
            <a:extLst>
              <a:ext uri="{FF2B5EF4-FFF2-40B4-BE49-F238E27FC236}">
                <a16:creationId xmlns:a16="http://schemas.microsoft.com/office/drawing/2014/main" id="{DC116CC5-C5D6-43B4-911D-A1CFC27F8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4">
            <a:extLst>
              <a:ext uri="{FF2B5EF4-FFF2-40B4-BE49-F238E27FC236}">
                <a16:creationId xmlns:a16="http://schemas.microsoft.com/office/drawing/2014/main" id="{ED5C5D03-656A-47D7-882D-E2DBFE90A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5">
            <a:extLst>
              <a:ext uri="{FF2B5EF4-FFF2-40B4-BE49-F238E27FC236}">
                <a16:creationId xmlns:a16="http://schemas.microsoft.com/office/drawing/2014/main" id="{64790106-F8D4-4508-886A-1DBCCACBE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4" name="Picture 9">
            <a:extLst>
              <a:ext uri="{FF2B5EF4-FFF2-40B4-BE49-F238E27FC236}">
                <a16:creationId xmlns:a16="http://schemas.microsoft.com/office/drawing/2014/main" id="{B902B3AF-6C49-4C6F-829C-F03C1E6F5A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9" y="152401"/>
            <a:ext cx="10191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712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21A7A8A9-AF2A-4EE0-A493-832F76B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338"/>
            <a:ext cx="82296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1B822B-CDAA-44D7-802A-FEF920F35764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3405ABAE-BF33-448B-9DDF-5CAD5708D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">
            <a:extLst>
              <a:ext uri="{FF2B5EF4-FFF2-40B4-BE49-F238E27FC236}">
                <a16:creationId xmlns:a16="http://schemas.microsoft.com/office/drawing/2014/main" id="{DCC9B8E1-4138-441A-93EE-609BE68E9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7463"/>
            <a:ext cx="4572000" cy="3429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3">
            <a:extLst>
              <a:ext uri="{FF2B5EF4-FFF2-40B4-BE49-F238E27FC236}">
                <a16:creationId xmlns:a16="http://schemas.microsoft.com/office/drawing/2014/main" id="{84088FB2-464E-4FD6-BB18-FF872CF19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400"/>
            <a:ext cx="4572000" cy="3429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4">
            <a:extLst>
              <a:ext uri="{FF2B5EF4-FFF2-40B4-BE49-F238E27FC236}">
                <a16:creationId xmlns:a16="http://schemas.microsoft.com/office/drawing/2014/main" id="{F617C409-D3D1-4CCF-99DF-241A1D984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3309938"/>
            <a:ext cx="4572000" cy="3429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Picture 5">
            <a:extLst>
              <a:ext uri="{FF2B5EF4-FFF2-40B4-BE49-F238E27FC236}">
                <a16:creationId xmlns:a16="http://schemas.microsoft.com/office/drawing/2014/main" id="{94298DC2-76EA-4AF5-9F36-511EECD2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09938"/>
            <a:ext cx="4572000" cy="3429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9">
            <a:extLst>
              <a:ext uri="{FF2B5EF4-FFF2-40B4-BE49-F238E27FC236}">
                <a16:creationId xmlns:a16="http://schemas.microsoft.com/office/drawing/2014/main" id="{D961E94C-7F91-42D8-97E2-BB82A037F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23814"/>
            <a:ext cx="10191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267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9;p9">
            <a:extLst>
              <a:ext uri="{FF2B5EF4-FFF2-40B4-BE49-F238E27FC236}">
                <a16:creationId xmlns:a16="http://schemas.microsoft.com/office/drawing/2014/main" id="{342D8261-C85D-5940-A444-84E4AD730378}"/>
              </a:ext>
            </a:extLst>
          </p:cNvPr>
          <p:cNvSpPr txBox="1"/>
          <p:nvPr/>
        </p:nvSpPr>
        <p:spPr>
          <a:xfrm>
            <a:off x="1084870" y="3380016"/>
            <a:ext cx="5685355" cy="88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r" defTabSz="609630"/>
            <a:r>
              <a:rPr lang="en-US" sz="2667" dirty="0">
                <a:solidFill>
                  <a:prstClr val="white"/>
                </a:solidFill>
                <a:latin typeface="Cambria" panose="02040503050406030204" pitchFamily="18" charset="0"/>
                <a:ea typeface="Source Sans Pro Light"/>
                <a:sym typeface="Source Sans Pro Light"/>
              </a:rPr>
              <a:t>Readiness Driver: Standard order sets, protocols, checklists, triage </a:t>
            </a:r>
            <a:endParaRPr lang="en-US" sz="2667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6" name="Google Shape;210;p9">
            <a:extLst>
              <a:ext uri="{FF2B5EF4-FFF2-40B4-BE49-F238E27FC236}">
                <a16:creationId xmlns:a16="http://schemas.microsoft.com/office/drawing/2014/main" id="{D01FF01C-A4BC-7041-92A9-60D3F5431DE7}"/>
              </a:ext>
            </a:extLst>
          </p:cNvPr>
          <p:cNvSpPr/>
          <p:nvPr/>
        </p:nvSpPr>
        <p:spPr>
          <a:xfrm>
            <a:off x="6783819" y="2902526"/>
            <a:ext cx="335291" cy="43119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/>
            <a:endParaRPr sz="1600">
              <a:solidFill>
                <a:prstClr val="white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1;p9">
            <a:extLst>
              <a:ext uri="{FF2B5EF4-FFF2-40B4-BE49-F238E27FC236}">
                <a16:creationId xmlns:a16="http://schemas.microsoft.com/office/drawing/2014/main" id="{3E1BAA55-58B1-D54B-8DDC-3B7386638785}"/>
              </a:ext>
            </a:extLst>
          </p:cNvPr>
          <p:cNvSpPr/>
          <p:nvPr/>
        </p:nvSpPr>
        <p:spPr>
          <a:xfrm>
            <a:off x="6770225" y="2295975"/>
            <a:ext cx="348884" cy="440188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/>
            <a:endParaRPr sz="1600">
              <a:solidFill>
                <a:prstClr val="white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2;p9">
            <a:extLst>
              <a:ext uri="{FF2B5EF4-FFF2-40B4-BE49-F238E27FC236}">
                <a16:creationId xmlns:a16="http://schemas.microsoft.com/office/drawing/2014/main" id="{B763162B-D7C4-6445-8FF8-820CC421F56B}"/>
              </a:ext>
            </a:extLst>
          </p:cNvPr>
          <p:cNvSpPr txBox="1"/>
          <p:nvPr/>
        </p:nvSpPr>
        <p:spPr>
          <a:xfrm>
            <a:off x="7284017" y="3635239"/>
            <a:ext cx="2924869" cy="47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/>
            <a:r>
              <a:rPr lang="en-US" sz="2667" dirty="0">
                <a:solidFill>
                  <a:prstClr val="white"/>
                </a:solidFill>
                <a:latin typeface="Cambria" panose="02040503050406030204" pitchFamily="18" charset="0"/>
                <a:ea typeface="Source Sans Pro Light"/>
                <a:cs typeface="Source Sans Pro Light"/>
                <a:sym typeface="Source Sans Pro Light"/>
              </a:rPr>
              <a:t>12:20 – 12:50</a:t>
            </a:r>
          </a:p>
        </p:txBody>
      </p:sp>
      <p:sp>
        <p:nvSpPr>
          <p:cNvPr id="9" name="Google Shape;213;p9">
            <a:extLst>
              <a:ext uri="{FF2B5EF4-FFF2-40B4-BE49-F238E27FC236}">
                <a16:creationId xmlns:a16="http://schemas.microsoft.com/office/drawing/2014/main" id="{4162207F-E2C6-0745-8B73-1F1E5CDD5CA3}"/>
              </a:ext>
            </a:extLst>
          </p:cNvPr>
          <p:cNvSpPr txBox="1"/>
          <p:nvPr/>
        </p:nvSpPr>
        <p:spPr>
          <a:xfrm>
            <a:off x="-1851424" y="2902214"/>
            <a:ext cx="8476435" cy="47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r" defTabSz="609630"/>
            <a:r>
              <a:rPr lang="en-US" sz="2667" dirty="0">
                <a:solidFill>
                  <a:prstClr val="white"/>
                </a:solidFill>
                <a:latin typeface="Cambria" panose="02040503050406030204" pitchFamily="18" charset="0"/>
                <a:sym typeface="Source Sans Pro Light"/>
              </a:rPr>
              <a:t>Baseline Survey Results</a:t>
            </a:r>
            <a:endParaRPr sz="2667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Google Shape;214;p9">
            <a:extLst>
              <a:ext uri="{FF2B5EF4-FFF2-40B4-BE49-F238E27FC236}">
                <a16:creationId xmlns:a16="http://schemas.microsoft.com/office/drawing/2014/main" id="{BFA9D706-715E-BD49-9830-632463415AFE}"/>
              </a:ext>
            </a:extLst>
          </p:cNvPr>
          <p:cNvSpPr txBox="1"/>
          <p:nvPr/>
        </p:nvSpPr>
        <p:spPr>
          <a:xfrm>
            <a:off x="7263096" y="2914773"/>
            <a:ext cx="2924869" cy="47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/>
            <a:r>
              <a:rPr lang="en-US" sz="2667" dirty="0">
                <a:solidFill>
                  <a:prstClr val="white"/>
                </a:solidFill>
                <a:latin typeface="Cambria" panose="02040503050406030204" pitchFamily="18" charset="0"/>
                <a:ea typeface="Source Sans Pro Light"/>
                <a:cs typeface="Source Sans Pro Light"/>
                <a:sym typeface="Source Sans Pro Light"/>
              </a:rPr>
              <a:t>12:10 – 12:20 </a:t>
            </a:r>
            <a:endParaRPr sz="2667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Google Shape;221;p9">
            <a:extLst>
              <a:ext uri="{FF2B5EF4-FFF2-40B4-BE49-F238E27FC236}">
                <a16:creationId xmlns:a16="http://schemas.microsoft.com/office/drawing/2014/main" id="{4D8EE1DC-E1C9-CF4D-8D3C-044FAEA5C382}"/>
              </a:ext>
            </a:extLst>
          </p:cNvPr>
          <p:cNvSpPr txBox="1"/>
          <p:nvPr/>
        </p:nvSpPr>
        <p:spPr>
          <a:xfrm>
            <a:off x="1235381" y="4347836"/>
            <a:ext cx="5341225" cy="47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r" defTabSz="609630"/>
            <a:r>
              <a:rPr lang="en-US" sz="2667" dirty="0">
                <a:solidFill>
                  <a:prstClr val="white"/>
                </a:solidFill>
                <a:latin typeface="Cambria" panose="02040503050406030204" pitchFamily="18" charset="0"/>
                <a:ea typeface="Source Sans Pro Light"/>
                <a:cs typeface="Source Sans Pro Light"/>
                <a:sym typeface="Source Sans Pro Light"/>
              </a:rPr>
              <a:t>Q &amp; A</a:t>
            </a:r>
            <a:endParaRPr sz="2667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Google Shape;222;p9">
            <a:extLst>
              <a:ext uri="{FF2B5EF4-FFF2-40B4-BE49-F238E27FC236}">
                <a16:creationId xmlns:a16="http://schemas.microsoft.com/office/drawing/2014/main" id="{47B6B33C-32F0-A241-B8AC-B9596B5B5675}"/>
              </a:ext>
            </a:extLst>
          </p:cNvPr>
          <p:cNvSpPr txBox="1"/>
          <p:nvPr/>
        </p:nvSpPr>
        <p:spPr>
          <a:xfrm>
            <a:off x="7302801" y="5034830"/>
            <a:ext cx="2924869" cy="47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/>
            <a:r>
              <a:rPr lang="en-US" sz="2667" dirty="0">
                <a:solidFill>
                  <a:prstClr val="white"/>
                </a:solidFill>
                <a:latin typeface="Cambria" panose="02040503050406030204" pitchFamily="18" charset="0"/>
                <a:ea typeface="Source Sans Pro Light"/>
                <a:cs typeface="Source Sans Pro Light"/>
                <a:sym typeface="Source Sans Pro Light"/>
              </a:rPr>
              <a:t>1:00</a:t>
            </a:r>
            <a:endParaRPr sz="2667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Google Shape;213;p9">
            <a:extLst>
              <a:ext uri="{FF2B5EF4-FFF2-40B4-BE49-F238E27FC236}">
                <a16:creationId xmlns:a16="http://schemas.microsoft.com/office/drawing/2014/main" id="{C0190963-B797-E546-912C-63367C09455A}"/>
              </a:ext>
            </a:extLst>
          </p:cNvPr>
          <p:cNvSpPr txBox="1"/>
          <p:nvPr/>
        </p:nvSpPr>
        <p:spPr>
          <a:xfrm>
            <a:off x="1346200" y="2295975"/>
            <a:ext cx="5281589" cy="47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r" defTabSz="609630"/>
            <a:r>
              <a:rPr lang="en-US" sz="2667" dirty="0">
                <a:solidFill>
                  <a:prstClr val="white"/>
                </a:solidFill>
                <a:latin typeface="Cambria" panose="02040503050406030204" pitchFamily="18" charset="0"/>
                <a:sym typeface="Source Sans Pro Light"/>
              </a:rPr>
              <a:t>Maternal HTN Updates</a:t>
            </a:r>
            <a:endParaRPr sz="2667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Google Shape;216;p9">
            <a:extLst>
              <a:ext uri="{FF2B5EF4-FFF2-40B4-BE49-F238E27FC236}">
                <a16:creationId xmlns:a16="http://schemas.microsoft.com/office/drawing/2014/main" id="{6340EE4F-D564-8D44-90A5-891EDC4471FF}"/>
              </a:ext>
            </a:extLst>
          </p:cNvPr>
          <p:cNvSpPr txBox="1"/>
          <p:nvPr/>
        </p:nvSpPr>
        <p:spPr>
          <a:xfrm>
            <a:off x="7261546" y="2274379"/>
            <a:ext cx="2904925" cy="47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/>
            <a:r>
              <a:rPr lang="en-US" sz="2667" dirty="0">
                <a:solidFill>
                  <a:prstClr val="white"/>
                </a:solidFill>
                <a:latin typeface="Cambria" panose="02040503050406030204" pitchFamily="18" charset="0"/>
                <a:ea typeface="Source Sans Pro Light"/>
                <a:cs typeface="Source Sans Pro Light"/>
                <a:sym typeface="Source Sans Pro Light"/>
              </a:rPr>
              <a:t>12:05 – 12:10 </a:t>
            </a:r>
            <a:endParaRPr sz="2667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3" name="Google Shape;216;p9">
            <a:extLst>
              <a:ext uri="{FF2B5EF4-FFF2-40B4-BE49-F238E27FC236}">
                <a16:creationId xmlns:a16="http://schemas.microsoft.com/office/drawing/2014/main" id="{717C2DB3-6B27-294E-A839-A218E0BCD2B4}"/>
              </a:ext>
            </a:extLst>
          </p:cNvPr>
          <p:cNvSpPr txBox="1"/>
          <p:nvPr/>
        </p:nvSpPr>
        <p:spPr>
          <a:xfrm>
            <a:off x="7281490" y="4355706"/>
            <a:ext cx="2904925" cy="47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/>
            <a:r>
              <a:rPr lang="en-US" sz="2667" dirty="0">
                <a:solidFill>
                  <a:prstClr val="white"/>
                </a:solidFill>
                <a:latin typeface="Cambria" panose="02040503050406030204" pitchFamily="18" charset="0"/>
                <a:ea typeface="Source Sans Pro Light"/>
                <a:sym typeface="Source Sans Pro Light"/>
              </a:rPr>
              <a:t>12:50 – 1:00</a:t>
            </a:r>
            <a:endParaRPr sz="2667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Google Shape;215;p9">
            <a:extLst>
              <a:ext uri="{FF2B5EF4-FFF2-40B4-BE49-F238E27FC236}">
                <a16:creationId xmlns:a16="http://schemas.microsoft.com/office/drawing/2014/main" id="{077A3CAA-3347-9B42-960D-A2B159AE185A}"/>
              </a:ext>
            </a:extLst>
          </p:cNvPr>
          <p:cNvSpPr txBox="1"/>
          <p:nvPr/>
        </p:nvSpPr>
        <p:spPr>
          <a:xfrm>
            <a:off x="1235380" y="4996567"/>
            <a:ext cx="5341225" cy="47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r" defTabSz="609630"/>
            <a:r>
              <a:rPr lang="en-US" sz="2667" dirty="0">
                <a:solidFill>
                  <a:prstClr val="white"/>
                </a:solidFill>
                <a:latin typeface="Cambria" panose="02040503050406030204" pitchFamily="18" charset="0"/>
                <a:ea typeface="Source Sans Pro Light"/>
                <a:sym typeface="Source Sans Pro Light"/>
              </a:rPr>
              <a:t>Next Steps </a:t>
            </a:r>
            <a:endParaRPr sz="2667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61625E-3387-934E-A8E5-3DEBCB7EFF20}"/>
              </a:ext>
            </a:extLst>
          </p:cNvPr>
          <p:cNvSpPr txBox="1"/>
          <p:nvPr/>
        </p:nvSpPr>
        <p:spPr>
          <a:xfrm>
            <a:off x="1376812" y="22106"/>
            <a:ext cx="8823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Agenda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2C93F0B-D4E9-C948-97F4-9045D7F43137}"/>
              </a:ext>
            </a:extLst>
          </p:cNvPr>
          <p:cNvCxnSpPr>
            <a:cxnSpLocks/>
          </p:cNvCxnSpPr>
          <p:nvPr/>
        </p:nvCxnSpPr>
        <p:spPr>
          <a:xfrm>
            <a:off x="3527601" y="1252859"/>
            <a:ext cx="4781656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5999174C-1DF6-E543-85D4-DA888C704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8950" y="40116"/>
            <a:ext cx="1274609" cy="1175030"/>
          </a:xfrm>
          <a:prstGeom prst="rect">
            <a:avLst/>
          </a:prstGeom>
        </p:spPr>
      </p:pic>
      <p:pic>
        <p:nvPicPr>
          <p:cNvPr id="33" name="Graphic 32" descr="Hospital with solid fill">
            <a:extLst>
              <a:ext uri="{FF2B5EF4-FFF2-40B4-BE49-F238E27FC236}">
                <a16:creationId xmlns:a16="http://schemas.microsoft.com/office/drawing/2014/main" id="{5021BBF4-0850-2544-BEDE-B3E5D5960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  <p:pic>
        <p:nvPicPr>
          <p:cNvPr id="35" name="Graphic 34" descr="Medical with solid fill">
            <a:extLst>
              <a:ext uri="{FF2B5EF4-FFF2-40B4-BE49-F238E27FC236}">
                <a16:creationId xmlns:a16="http://schemas.microsoft.com/office/drawing/2014/main" id="{F49BA0DD-E0EA-3C49-87FF-F41D89B083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80473" y="6452998"/>
            <a:ext cx="298495" cy="29849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D50239-CCA5-B444-8DA9-0FB71D444A45}"/>
              </a:ext>
            </a:extLst>
          </p:cNvPr>
          <p:cNvSpPr/>
          <p:nvPr/>
        </p:nvSpPr>
        <p:spPr>
          <a:xfrm>
            <a:off x="10680792" y="4347836"/>
            <a:ext cx="1093954" cy="760892"/>
          </a:xfrm>
          <a:prstGeom prst="rect">
            <a:avLst/>
          </a:prstGeom>
          <a:solidFill>
            <a:srgbClr val="173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210;p9">
            <a:extLst>
              <a:ext uri="{FF2B5EF4-FFF2-40B4-BE49-F238E27FC236}">
                <a16:creationId xmlns:a16="http://schemas.microsoft.com/office/drawing/2014/main" id="{01A19BA4-D276-412A-B6DF-6D3406869886}"/>
              </a:ext>
            </a:extLst>
          </p:cNvPr>
          <p:cNvSpPr/>
          <p:nvPr/>
        </p:nvSpPr>
        <p:spPr>
          <a:xfrm>
            <a:off x="6778036" y="3609341"/>
            <a:ext cx="335291" cy="471962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/>
            <a:endParaRPr sz="1600">
              <a:solidFill>
                <a:prstClr val="white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211;p9">
            <a:extLst>
              <a:ext uri="{FF2B5EF4-FFF2-40B4-BE49-F238E27FC236}">
                <a16:creationId xmlns:a16="http://schemas.microsoft.com/office/drawing/2014/main" id="{CF9A90DD-2F1E-46D3-8ACA-54262C82BF05}"/>
              </a:ext>
            </a:extLst>
          </p:cNvPr>
          <p:cNvSpPr/>
          <p:nvPr/>
        </p:nvSpPr>
        <p:spPr>
          <a:xfrm>
            <a:off x="6783819" y="4263655"/>
            <a:ext cx="348884" cy="440188"/>
          </a:xfrm>
          <a:prstGeom prst="roundRect">
            <a:avLst>
              <a:gd name="adj" fmla="val 16667"/>
            </a:avLst>
          </a:prstGeom>
          <a:solidFill>
            <a:srgbClr val="A29DAB"/>
          </a:solidFill>
          <a:ln w="12700" cap="flat" cmpd="sng">
            <a:solidFill>
              <a:srgbClr val="A29DA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/>
            <a:endParaRPr sz="1600">
              <a:solidFill>
                <a:prstClr val="white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211;p9">
            <a:extLst>
              <a:ext uri="{FF2B5EF4-FFF2-40B4-BE49-F238E27FC236}">
                <a16:creationId xmlns:a16="http://schemas.microsoft.com/office/drawing/2014/main" id="{1CDE9777-E3EF-49D6-BDC7-D2E4BF1714EC}"/>
              </a:ext>
            </a:extLst>
          </p:cNvPr>
          <p:cNvSpPr/>
          <p:nvPr/>
        </p:nvSpPr>
        <p:spPr>
          <a:xfrm>
            <a:off x="6793836" y="4955467"/>
            <a:ext cx="348884" cy="440188"/>
          </a:xfrm>
          <a:prstGeom prst="roundRect">
            <a:avLst>
              <a:gd name="adj" fmla="val 16667"/>
            </a:avLst>
          </a:prstGeom>
          <a:solidFill>
            <a:srgbClr val="A29DAB"/>
          </a:solidFill>
          <a:ln w="12700" cap="flat" cmpd="sng">
            <a:solidFill>
              <a:srgbClr val="A29DA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/>
            <a:endParaRPr sz="1600">
              <a:solidFill>
                <a:prstClr val="white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787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  <p:bldP spid="9" grpId="0"/>
      <p:bldP spid="10" grpId="0"/>
      <p:bldP spid="17" grpId="0"/>
      <p:bldP spid="18" grpId="0"/>
      <p:bldP spid="19" grpId="0"/>
      <p:bldP spid="20" grpId="0"/>
      <p:bldP spid="23" grpId="0"/>
      <p:bldP spid="26" grpId="0"/>
      <p:bldP spid="36" grpId="0" animBg="1"/>
      <p:bldP spid="38" grpId="0" animBg="1"/>
      <p:bldP spid="3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A0BFB908-71BA-41AB-8D5B-7C1A128E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338"/>
            <a:ext cx="82296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94BE74-80E7-4139-837F-C0212F21EAAB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8156833A-F3D3-41DC-8883-F67317DE9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>
            <a:extLst>
              <a:ext uri="{FF2B5EF4-FFF2-40B4-BE49-F238E27FC236}">
                <a16:creationId xmlns:a16="http://schemas.microsoft.com/office/drawing/2014/main" id="{434D9865-A3E0-4F40-B098-75691B24C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76200"/>
            <a:ext cx="4572000" cy="3429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3">
            <a:extLst>
              <a:ext uri="{FF2B5EF4-FFF2-40B4-BE49-F238E27FC236}">
                <a16:creationId xmlns:a16="http://schemas.microsoft.com/office/drawing/2014/main" id="{08067131-BEA0-44FA-B713-444C12DA0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"/>
            <a:ext cx="4572000" cy="3429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4">
            <a:extLst>
              <a:ext uri="{FF2B5EF4-FFF2-40B4-BE49-F238E27FC236}">
                <a16:creationId xmlns:a16="http://schemas.microsoft.com/office/drawing/2014/main" id="{F4B8B54D-4C4E-4DA6-88E5-D1364763D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971800"/>
            <a:ext cx="4572000" cy="3429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1" name="Picture 8">
            <a:extLst>
              <a:ext uri="{FF2B5EF4-FFF2-40B4-BE49-F238E27FC236}">
                <a16:creationId xmlns:a16="http://schemas.microsoft.com/office/drawing/2014/main" id="{ABBC841B-EDAA-4A39-A2FF-425898EAA0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539" y="5257801"/>
            <a:ext cx="10191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8867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06E9B6-2FB2-406D-A94E-2B3AD94A9F17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05BF63C9-0DAC-48C3-9D45-0AF167CBE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 descr="S:\LDR Educator\Nichole\Victoria\20160803_090417_1470420149389.jpg">
            <a:extLst>
              <a:ext uri="{FF2B5EF4-FFF2-40B4-BE49-F238E27FC236}">
                <a16:creationId xmlns:a16="http://schemas.microsoft.com/office/drawing/2014/main" id="{AC351578-8114-4CC7-9D24-89FC7FC1C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6" y="1628775"/>
            <a:ext cx="7993063" cy="449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3198BD63-3B5E-414F-9918-53943A0CD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23814"/>
            <a:ext cx="10191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7870F0-6DF0-4C2C-B45A-F335F75F1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564" y="901701"/>
            <a:ext cx="6492875" cy="403225"/>
          </a:xfrm>
          <a:prstGeom prst="rect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</p:pic>
      <p:pic>
        <p:nvPicPr>
          <p:cNvPr id="24584" name="Content Placeholder 2">
            <a:extLst>
              <a:ext uri="{FF2B5EF4-FFF2-40B4-BE49-F238E27FC236}">
                <a16:creationId xmlns:a16="http://schemas.microsoft.com/office/drawing/2014/main" id="{9CA7A575-82EE-41CE-89BD-0A587EB11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304800"/>
            <a:ext cx="3200400" cy="406400"/>
          </a:xfrm>
        </p:spPr>
      </p:pic>
    </p:spTree>
    <p:extLst>
      <p:ext uri="{BB962C8B-B14F-4D97-AF65-F5344CB8AC3E}">
        <p14:creationId xmlns:p14="http://schemas.microsoft.com/office/powerpoint/2010/main" val="333509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693192-1AA9-4D5D-8A22-68B76839A4C9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5F9A2A82-7C34-4505-9A35-C163EACB6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>
            <a:extLst>
              <a:ext uri="{FF2B5EF4-FFF2-40B4-BE49-F238E27FC236}">
                <a16:creationId xmlns:a16="http://schemas.microsoft.com/office/drawing/2014/main" id="{86DD14F3-43E8-4792-BC57-CAB55262B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4572000" cy="609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3" descr="S:\LDR Educator\Nichole\Victoria\Simulation Pictures\20171027_171731.jpg">
            <a:extLst>
              <a:ext uri="{FF2B5EF4-FFF2-40B4-BE49-F238E27FC236}">
                <a16:creationId xmlns:a16="http://schemas.microsoft.com/office/drawing/2014/main" id="{6B660032-73B3-4936-AE41-A93D441A2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1333500"/>
            <a:ext cx="4978400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7">
            <a:extLst>
              <a:ext uri="{FF2B5EF4-FFF2-40B4-BE49-F238E27FC236}">
                <a16:creationId xmlns:a16="http://schemas.microsoft.com/office/drawing/2014/main" id="{8AB6605A-6558-4529-94BF-BD4E50776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23814"/>
            <a:ext cx="10191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85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861471-50F3-4C54-84D9-338AA52D59AD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55E277AD-DB9F-4CFB-9188-A5D2EA144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>
            <a:extLst>
              <a:ext uri="{FF2B5EF4-FFF2-40B4-BE49-F238E27FC236}">
                <a16:creationId xmlns:a16="http://schemas.microsoft.com/office/drawing/2014/main" id="{B2D68342-8144-4500-A02D-8DA82F98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4" y="228601"/>
            <a:ext cx="4471987" cy="582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30" name="Picture 1">
            <a:extLst>
              <a:ext uri="{FF2B5EF4-FFF2-40B4-BE49-F238E27FC236}">
                <a16:creationId xmlns:a16="http://schemas.microsoft.com/office/drawing/2014/main" id="{5BFBB2A6-9F97-44A1-8D44-D2AC993A8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6" y="609600"/>
            <a:ext cx="4581525" cy="4922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>
            <a:extLst>
              <a:ext uri="{FF2B5EF4-FFF2-40B4-BE49-F238E27FC236}">
                <a16:creationId xmlns:a16="http://schemas.microsoft.com/office/drawing/2014/main" id="{883F25EF-FB39-453D-B707-7435A5326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6037264"/>
            <a:ext cx="10191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9A76A7E-AF04-47D1-B23C-04479F8B5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800600" y="6354764"/>
            <a:ext cx="4662488" cy="301625"/>
          </a:xfrm>
          <a:ln w="19050">
            <a:solidFill>
              <a:schemeClr val="accent4">
                <a:lumMod val="40000"/>
                <a:lumOff val="6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DD0970-81F4-4623-B3FA-ED5871B0B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8513" y="5638800"/>
            <a:ext cx="3638550" cy="266700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429464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CFA230-E78A-43EF-BAE2-004839EF87BA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90F5AB0A-B92E-445E-A034-3E3CD8540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AutoShape 2" descr="Learn These Post-Birth Warning Signs | Healthy Mom &amp; Baby">
            <a:extLst>
              <a:ext uri="{FF2B5EF4-FFF2-40B4-BE49-F238E27FC236}">
                <a16:creationId xmlns:a16="http://schemas.microsoft.com/office/drawing/2014/main" id="{D4DEE2FD-4F09-4DD0-9AF8-129596467E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7654" name="Picture 3">
            <a:extLst>
              <a:ext uri="{FF2B5EF4-FFF2-40B4-BE49-F238E27FC236}">
                <a16:creationId xmlns:a16="http://schemas.microsoft.com/office/drawing/2014/main" id="{A00F046A-C7CC-486B-8274-45A9AEA5A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3863"/>
            <a:ext cx="505618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2">
            <a:extLst>
              <a:ext uri="{FF2B5EF4-FFF2-40B4-BE49-F238E27FC236}">
                <a16:creationId xmlns:a16="http://schemas.microsoft.com/office/drawing/2014/main" id="{43D48DDB-BE27-44C8-A9DA-002D50194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286001"/>
            <a:ext cx="2095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6F5D9482-7B63-4AE8-9D79-8517E363D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5283201"/>
            <a:ext cx="10191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9227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1BB4BE-E22E-4C5F-8735-94F6C98DB4A4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97C96277-4469-4A7E-A8CE-ED9D35F76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>
            <a:extLst>
              <a:ext uri="{FF2B5EF4-FFF2-40B4-BE49-F238E27FC236}">
                <a16:creationId xmlns:a16="http://schemas.microsoft.com/office/drawing/2014/main" id="{EF0270DF-5167-4CB7-AB72-01DE9EAD6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04800"/>
            <a:ext cx="1381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132308-7054-495C-BFBA-8DC184F47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2133601"/>
            <a:ext cx="3048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6">
            <a:extLst>
              <a:ext uri="{FF2B5EF4-FFF2-40B4-BE49-F238E27FC236}">
                <a16:creationId xmlns:a16="http://schemas.microsoft.com/office/drawing/2014/main" id="{1F29FBD4-F6EB-483A-9E67-A9153E274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3657601"/>
            <a:ext cx="566896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E5247-2513-4BFC-8EA3-7DF4202A60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524001"/>
            <a:ext cx="2300288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6">
            <a:extLst>
              <a:ext uri="{FF2B5EF4-FFF2-40B4-BE49-F238E27FC236}">
                <a16:creationId xmlns:a16="http://schemas.microsoft.com/office/drawing/2014/main" id="{1F8FF461-C159-4F2A-AEC1-6EDD25AC6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6" y="2633663"/>
            <a:ext cx="5762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23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5860D7-DF11-4837-8704-62DDB569AB12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4D9BA6BA-F375-4017-877C-DD50B31F1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>
            <a:extLst>
              <a:ext uri="{FF2B5EF4-FFF2-40B4-BE49-F238E27FC236}">
                <a16:creationId xmlns:a16="http://schemas.microsoft.com/office/drawing/2014/main" id="{E2D7CF83-F811-4097-9E18-0671021EF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4" y="990600"/>
            <a:ext cx="143827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>
            <a:extLst>
              <a:ext uri="{FF2B5EF4-FFF2-40B4-BE49-F238E27FC236}">
                <a16:creationId xmlns:a16="http://schemas.microsoft.com/office/drawing/2014/main" id="{4181828D-F134-4161-9D16-820C69D04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9" y="2362200"/>
            <a:ext cx="30956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6">
            <a:extLst>
              <a:ext uri="{FF2B5EF4-FFF2-40B4-BE49-F238E27FC236}">
                <a16:creationId xmlns:a16="http://schemas.microsoft.com/office/drawing/2014/main" id="{A72E99B8-8B56-4791-9B82-9A94E1737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657600"/>
            <a:ext cx="56880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0101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Content Placeholder 5">
            <a:extLst>
              <a:ext uri="{FF2B5EF4-FFF2-40B4-BE49-F238E27FC236}">
                <a16:creationId xmlns:a16="http://schemas.microsoft.com/office/drawing/2014/main" id="{71E55CF1-FFA9-4DD4-8FFB-8E1884C80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1" y="284163"/>
            <a:ext cx="4410075" cy="6096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7F50DE-BC0C-4A9E-9534-69E81662E177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25" name="Picture 4">
            <a:extLst>
              <a:ext uri="{FF2B5EF4-FFF2-40B4-BE49-F238E27FC236}">
                <a16:creationId xmlns:a16="http://schemas.microsoft.com/office/drawing/2014/main" id="{55B1D8C3-3DE4-43F8-959A-6867A4DC0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>
            <a:extLst>
              <a:ext uri="{FF2B5EF4-FFF2-40B4-BE49-F238E27FC236}">
                <a16:creationId xmlns:a16="http://schemas.microsoft.com/office/drawing/2014/main" id="{10669A88-F4EE-42E4-B546-87E1C8858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9" y="2133601"/>
            <a:ext cx="7019925" cy="159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E65EDE-BCE4-4FA8-A416-0F266FBBB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4763"/>
            <a:ext cx="57483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069B79-9BAA-482F-832B-B85D74B91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22463"/>
            <a:ext cx="4191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8">
            <a:extLst>
              <a:ext uri="{FF2B5EF4-FFF2-40B4-BE49-F238E27FC236}">
                <a16:creationId xmlns:a16="http://schemas.microsoft.com/office/drawing/2014/main" id="{44BBE895-C67E-4F71-8F7A-A7C70178BE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9" y="7938"/>
            <a:ext cx="143827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7C03D-8677-4589-B0AF-BBF6313335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6" y="1268413"/>
            <a:ext cx="6435725" cy="209550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F4BD2D-2A22-401A-B372-759D88348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1579564"/>
            <a:ext cx="3587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Safety Huddles: 0645? 0730?</a:t>
            </a:r>
          </a:p>
        </p:txBody>
      </p:sp>
    </p:spTree>
    <p:extLst>
      <p:ext uri="{BB962C8B-B14F-4D97-AF65-F5344CB8AC3E}">
        <p14:creationId xmlns:p14="http://schemas.microsoft.com/office/powerpoint/2010/main" val="335709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ABE15850-C3DE-466F-9D0C-5115577A6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338"/>
            <a:ext cx="82296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B77EFB-3C58-4AD9-81DD-9EF4F99E3547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ED493AB7-0FA7-456D-A05A-D774457DE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>
            <a:extLst>
              <a:ext uri="{FF2B5EF4-FFF2-40B4-BE49-F238E27FC236}">
                <a16:creationId xmlns:a16="http://schemas.microsoft.com/office/drawing/2014/main" id="{EC4AEE4D-D20E-44A3-9B8F-5017EF4F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054100"/>
            <a:ext cx="4697413" cy="580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C97BE-AEF7-4BB3-9DCD-FC9271E99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2286000"/>
            <a:ext cx="39227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>
            <a:extLst>
              <a:ext uri="{FF2B5EF4-FFF2-40B4-BE49-F238E27FC236}">
                <a16:creationId xmlns:a16="http://schemas.microsoft.com/office/drawing/2014/main" id="{50BE0B85-3869-4675-8B88-FA989C257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9" y="4995863"/>
            <a:ext cx="143827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Content Placeholder 4">
            <a:extLst>
              <a:ext uri="{FF2B5EF4-FFF2-40B4-BE49-F238E27FC236}">
                <a16:creationId xmlns:a16="http://schemas.microsoft.com/office/drawing/2014/main" id="{D3454977-FE9A-4174-98DE-F906CD692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3376" y="17463"/>
            <a:ext cx="4410075" cy="609600"/>
          </a:xfrm>
        </p:spPr>
      </p:pic>
      <p:pic>
        <p:nvPicPr>
          <p:cNvPr id="31753" name="Picture 6">
            <a:extLst>
              <a:ext uri="{FF2B5EF4-FFF2-40B4-BE49-F238E27FC236}">
                <a16:creationId xmlns:a16="http://schemas.microsoft.com/office/drawing/2014/main" id="{21A6F103-DBB3-4C15-9C60-CA1044063F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557213"/>
            <a:ext cx="6538913" cy="387350"/>
          </a:xfrm>
          <a:prstGeom prst="rect">
            <a:avLst/>
          </a:prstGeom>
          <a:noFill/>
          <a:ln w="190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85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E5919078-5C9F-4A1B-B8E3-5F21C591B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338"/>
            <a:ext cx="82296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7FD8F4-0384-4551-AD77-F4F3D6EABF76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B494301A-19AB-40CD-A6EE-77A8395C3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">
            <a:extLst>
              <a:ext uri="{FF2B5EF4-FFF2-40B4-BE49-F238E27FC236}">
                <a16:creationId xmlns:a16="http://schemas.microsoft.com/office/drawing/2014/main" id="{417180FF-41A9-4913-B3FB-3CCAA24D8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228600"/>
            <a:ext cx="4668838" cy="601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>
            <a:extLst>
              <a:ext uri="{FF2B5EF4-FFF2-40B4-BE49-F238E27FC236}">
                <a16:creationId xmlns:a16="http://schemas.microsoft.com/office/drawing/2014/main" id="{FE2BCF00-C881-4CBC-9FE5-335741EEB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1" y="1046163"/>
            <a:ext cx="4538663" cy="5802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6">
            <a:extLst>
              <a:ext uri="{FF2B5EF4-FFF2-40B4-BE49-F238E27FC236}">
                <a16:creationId xmlns:a16="http://schemas.microsoft.com/office/drawing/2014/main" id="{B4319464-8BF6-498E-876E-921846E21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26" y="-115888"/>
            <a:ext cx="1438275" cy="11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05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BF126150-0A2E-40EB-90DF-2E51AAD03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846" y="1955740"/>
            <a:ext cx="6820277" cy="4608066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A0B939-5E4C-E64B-9DA1-1D46A6A41624}"/>
              </a:ext>
            </a:extLst>
          </p:cNvPr>
          <p:cNvCxnSpPr>
            <a:cxnSpLocks/>
          </p:cNvCxnSpPr>
          <p:nvPr/>
        </p:nvCxnSpPr>
        <p:spPr>
          <a:xfrm flipH="1">
            <a:off x="16364" y="33251"/>
            <a:ext cx="1" cy="6824749"/>
          </a:xfrm>
          <a:prstGeom prst="line">
            <a:avLst/>
          </a:prstGeom>
          <a:ln w="69850">
            <a:solidFill>
              <a:srgbClr val="83BD41">
                <a:alpha val="6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578438-08E6-D64A-B9C7-4FCCDFF07C1A}"/>
              </a:ext>
            </a:extLst>
          </p:cNvPr>
          <p:cNvCxnSpPr>
            <a:cxnSpLocks/>
          </p:cNvCxnSpPr>
          <p:nvPr/>
        </p:nvCxnSpPr>
        <p:spPr>
          <a:xfrm>
            <a:off x="0" y="16625"/>
            <a:ext cx="12192000" cy="0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C834C9C-6ECE-5B4A-9495-F41B75DC2982}"/>
              </a:ext>
            </a:extLst>
          </p:cNvPr>
          <p:cNvCxnSpPr>
            <a:cxnSpLocks/>
          </p:cNvCxnSpPr>
          <p:nvPr/>
        </p:nvCxnSpPr>
        <p:spPr>
          <a:xfrm>
            <a:off x="0" y="6841374"/>
            <a:ext cx="12192000" cy="0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D41E9B9-08A5-6B47-A3FE-3FF3CF47DB2E}"/>
              </a:ext>
            </a:extLst>
          </p:cNvPr>
          <p:cNvCxnSpPr>
            <a:cxnSpLocks/>
          </p:cNvCxnSpPr>
          <p:nvPr/>
        </p:nvCxnSpPr>
        <p:spPr>
          <a:xfrm>
            <a:off x="12171039" y="-6864"/>
            <a:ext cx="0" cy="6848238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Hospital with solid fill">
            <a:extLst>
              <a:ext uri="{FF2B5EF4-FFF2-40B4-BE49-F238E27FC236}">
                <a16:creationId xmlns:a16="http://schemas.microsoft.com/office/drawing/2014/main" id="{D182C7FB-10B2-5F44-9732-D71C8FA1E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  <p:pic>
        <p:nvPicPr>
          <p:cNvPr id="9" name="Graphic 8" descr="Medical with solid fill">
            <a:extLst>
              <a:ext uri="{FF2B5EF4-FFF2-40B4-BE49-F238E27FC236}">
                <a16:creationId xmlns:a16="http://schemas.microsoft.com/office/drawing/2014/main" id="{8E6C38C3-DC47-F443-80F8-3E3C4155D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66148" y="6424423"/>
            <a:ext cx="298495" cy="298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BDCD9C-4761-F349-9ECD-4F06A74E288F}"/>
              </a:ext>
            </a:extLst>
          </p:cNvPr>
          <p:cNvSpPr txBox="1"/>
          <p:nvPr/>
        </p:nvSpPr>
        <p:spPr>
          <a:xfrm>
            <a:off x="211213" y="188227"/>
            <a:ext cx="882357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</a:rPr>
              <a:t>Maternal HTN Updates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F9AACD-1395-4647-8394-D88E3AEFDD53}"/>
              </a:ext>
            </a:extLst>
          </p:cNvPr>
          <p:cNvCxnSpPr>
            <a:cxnSpLocks/>
          </p:cNvCxnSpPr>
          <p:nvPr/>
        </p:nvCxnSpPr>
        <p:spPr>
          <a:xfrm>
            <a:off x="375106" y="995743"/>
            <a:ext cx="6951038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CCBD466F-FD2B-EB40-AB48-701CB6F406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5470" y="40115"/>
            <a:ext cx="1274609" cy="11750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BDCD9C-4761-F349-9ECD-4F06A74E288F}"/>
              </a:ext>
            </a:extLst>
          </p:cNvPr>
          <p:cNvSpPr txBox="1"/>
          <p:nvPr/>
        </p:nvSpPr>
        <p:spPr>
          <a:xfrm>
            <a:off x="232173" y="774201"/>
            <a:ext cx="8823575" cy="716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Quarterly process measures – simplified</a:t>
            </a:r>
          </a:p>
        </p:txBody>
      </p: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A0DEEBD8-F8E1-4DB1-8E77-6C90E63E87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979530"/>
              </p:ext>
            </p:extLst>
          </p:nvPr>
        </p:nvGraphicFramePr>
        <p:xfrm>
          <a:off x="508832" y="1531151"/>
          <a:ext cx="5702748" cy="25975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1821">
                  <a:extLst>
                    <a:ext uri="{9D8B030D-6E8A-4147-A177-3AD203B41FA5}">
                      <a16:colId xmlns:a16="http://schemas.microsoft.com/office/drawing/2014/main" val="2792701567"/>
                    </a:ext>
                  </a:extLst>
                </a:gridCol>
                <a:gridCol w="2801831">
                  <a:extLst>
                    <a:ext uri="{9D8B030D-6E8A-4147-A177-3AD203B41FA5}">
                      <a16:colId xmlns:a16="http://schemas.microsoft.com/office/drawing/2014/main" val="911786378"/>
                    </a:ext>
                  </a:extLst>
                </a:gridCol>
                <a:gridCol w="1989096">
                  <a:extLst>
                    <a:ext uri="{9D8B030D-6E8A-4147-A177-3AD203B41FA5}">
                      <a16:colId xmlns:a16="http://schemas.microsoft.com/office/drawing/2014/main" val="4258403632"/>
                    </a:ext>
                  </a:extLst>
                </a:gridCol>
              </a:tblGrid>
              <a:tr h="48906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Measure Type</a:t>
                      </a:r>
                    </a:p>
                  </a:txBody>
                  <a:tcPr marL="60960" marR="60960" marT="30480" marB="30480" anchor="ctr">
                    <a:solidFill>
                      <a:srgbClr val="83BE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Measure</a:t>
                      </a:r>
                    </a:p>
                  </a:txBody>
                  <a:tcPr marL="60960" marR="60960" marT="30480" marB="30480" anchor="ctr">
                    <a:solidFill>
                      <a:srgbClr val="83BE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Reporting Frequency</a:t>
                      </a:r>
                    </a:p>
                  </a:txBody>
                  <a:tcPr marL="60960" marR="60960" marT="30480" marB="30480" anchor="ctr">
                    <a:solidFill>
                      <a:srgbClr val="83BE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906261"/>
                  </a:ext>
                </a:extLst>
              </a:tr>
              <a:tr h="861025">
                <a:tc rowSpan="3">
                  <a:txBody>
                    <a:bodyPr/>
                    <a:lstStyle/>
                    <a:p>
                      <a:pPr marL="52388" lvl="1" indent="0" algn="l"/>
                      <a:r>
                        <a:rPr lang="en-US" sz="1600" b="0" dirty="0"/>
                        <a:t>Process</a:t>
                      </a:r>
                    </a:p>
                  </a:txBody>
                  <a:tcPr marL="60960" marR="60960" marT="30480" marB="304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388" lvl="1" indent="0" algn="l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P4. Provider education - % who completed education</a:t>
                      </a:r>
                      <a:endParaRPr lang="en-US" sz="1600" b="0" dirty="0"/>
                    </a:p>
                  </a:txBody>
                  <a:tcPr marL="60960" marR="60960" marT="30480" marB="304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Quarterly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Due a month after quarter ends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Jan-March 2021 quarter due April 30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165596"/>
                  </a:ext>
                </a:extLst>
              </a:tr>
              <a:tr h="578331"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2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P5. Nursing education - % who completed education</a:t>
                      </a:r>
                      <a:endParaRPr lang="en-US" sz="1600" b="0" dirty="0"/>
                    </a:p>
                  </a:txBody>
                  <a:tcPr marL="60960" marR="60960" marT="30480" marB="304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Once per initiative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890126638"/>
                  </a:ext>
                </a:extLst>
              </a:tr>
              <a:tr h="543630">
                <a:tc vMerge="1"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2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P6. Unit drills - # of OB drills, topics</a:t>
                      </a:r>
                    </a:p>
                  </a:txBody>
                  <a:tcPr marL="60960" marR="60960" marT="30480" marB="304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603270175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53377DA6-5DBE-4F78-93F3-70D0A59664BE}"/>
              </a:ext>
            </a:extLst>
          </p:cNvPr>
          <p:cNvSpPr/>
          <p:nvPr/>
        </p:nvSpPr>
        <p:spPr>
          <a:xfrm>
            <a:off x="32729" y="6554597"/>
            <a:ext cx="10483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Find data forms on our website at </a:t>
            </a:r>
            <a:r>
              <a:rPr lang="en-US" sz="1200" u="sng" dirty="0">
                <a:solidFill>
                  <a:schemeClr val="bg1"/>
                </a:solidFill>
                <a:latin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www.alpqc.org/initiatives/htn/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, under the “Data Resources” menu​​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0167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78E72C-5DFD-40D4-AA48-132FBE475D73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0912589F-4539-4337-92F7-BE729407A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">
            <a:extLst>
              <a:ext uri="{FF2B5EF4-FFF2-40B4-BE49-F238E27FC236}">
                <a16:creationId xmlns:a16="http://schemas.microsoft.com/office/drawing/2014/main" id="{7D811619-032B-4644-B822-4C6008D89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5715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>
            <a:extLst>
              <a:ext uri="{FF2B5EF4-FFF2-40B4-BE49-F238E27FC236}">
                <a16:creationId xmlns:a16="http://schemas.microsoft.com/office/drawing/2014/main" id="{912B1E03-3E0F-4561-AEB6-139257337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990601"/>
            <a:ext cx="440055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8051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BAC82D-8F6B-4D0C-81A6-8AFFFDEFBB5C}"/>
              </a:ext>
            </a:extLst>
          </p:cNvPr>
          <p:cNvSpPr/>
          <p:nvPr/>
        </p:nvSpPr>
        <p:spPr>
          <a:xfrm>
            <a:off x="1524000" y="6124575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9E3371CD-E217-4139-B2ED-485B5B486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0555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">
            <a:extLst>
              <a:ext uri="{FF2B5EF4-FFF2-40B4-BE49-F238E27FC236}">
                <a16:creationId xmlns:a16="http://schemas.microsoft.com/office/drawing/2014/main" id="{FD341726-7CAC-4CE1-BA81-185B00F49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>
            <a:extLst>
              <a:ext uri="{FF2B5EF4-FFF2-40B4-BE49-F238E27FC236}">
                <a16:creationId xmlns:a16="http://schemas.microsoft.com/office/drawing/2014/main" id="{559C41E1-1366-4D37-B1C9-FC96A4D71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3810000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4399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A0B939-5E4C-E64B-9DA1-1D46A6A41624}"/>
              </a:ext>
            </a:extLst>
          </p:cNvPr>
          <p:cNvCxnSpPr>
            <a:cxnSpLocks/>
          </p:cNvCxnSpPr>
          <p:nvPr/>
        </p:nvCxnSpPr>
        <p:spPr>
          <a:xfrm flipH="1">
            <a:off x="16364" y="33251"/>
            <a:ext cx="1" cy="6824749"/>
          </a:xfrm>
          <a:prstGeom prst="line">
            <a:avLst/>
          </a:prstGeom>
          <a:ln w="69850">
            <a:solidFill>
              <a:srgbClr val="83BD41">
                <a:alpha val="6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578438-08E6-D64A-B9C7-4FCCDFF07C1A}"/>
              </a:ext>
            </a:extLst>
          </p:cNvPr>
          <p:cNvCxnSpPr>
            <a:cxnSpLocks/>
          </p:cNvCxnSpPr>
          <p:nvPr/>
        </p:nvCxnSpPr>
        <p:spPr>
          <a:xfrm>
            <a:off x="0" y="16625"/>
            <a:ext cx="12192000" cy="0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C834C9C-6ECE-5B4A-9495-F41B75DC2982}"/>
              </a:ext>
            </a:extLst>
          </p:cNvPr>
          <p:cNvCxnSpPr>
            <a:cxnSpLocks/>
          </p:cNvCxnSpPr>
          <p:nvPr/>
        </p:nvCxnSpPr>
        <p:spPr>
          <a:xfrm>
            <a:off x="0" y="6841374"/>
            <a:ext cx="12192000" cy="0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D41E9B9-08A5-6B47-A3FE-3FF3CF47DB2E}"/>
              </a:ext>
            </a:extLst>
          </p:cNvPr>
          <p:cNvCxnSpPr>
            <a:cxnSpLocks/>
          </p:cNvCxnSpPr>
          <p:nvPr/>
        </p:nvCxnSpPr>
        <p:spPr>
          <a:xfrm>
            <a:off x="12171039" y="-6864"/>
            <a:ext cx="0" cy="6848238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Hospital with solid fill">
            <a:extLst>
              <a:ext uri="{FF2B5EF4-FFF2-40B4-BE49-F238E27FC236}">
                <a16:creationId xmlns:a16="http://schemas.microsoft.com/office/drawing/2014/main" id="{1755B712-3E5A-5F4F-AC24-D9D624EB5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  <p:pic>
        <p:nvPicPr>
          <p:cNvPr id="8" name="Graphic 7" descr="Baby with solid fill">
            <a:extLst>
              <a:ext uri="{FF2B5EF4-FFF2-40B4-BE49-F238E27FC236}">
                <a16:creationId xmlns:a16="http://schemas.microsoft.com/office/drawing/2014/main" id="{B27B9693-9A4E-F94A-9F01-BA74552C3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77136" y="6410431"/>
            <a:ext cx="326480" cy="326480"/>
          </a:xfrm>
          <a:prstGeom prst="rect">
            <a:avLst/>
          </a:prstGeom>
        </p:spPr>
      </p:pic>
      <p:pic>
        <p:nvPicPr>
          <p:cNvPr id="9" name="Graphic 8" descr="Medical with solid fill">
            <a:extLst>
              <a:ext uri="{FF2B5EF4-FFF2-40B4-BE49-F238E27FC236}">
                <a16:creationId xmlns:a16="http://schemas.microsoft.com/office/drawing/2014/main" id="{DF8C8E56-3504-2E4E-8211-B72FB8EDD4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66148" y="6424423"/>
            <a:ext cx="298495" cy="2984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14DBD0-157C-E848-BA51-2D8FE7E376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5470" y="40115"/>
            <a:ext cx="1274609" cy="11750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A6FE7C-7186-9840-8F03-35D3CB1EAB8C}"/>
              </a:ext>
            </a:extLst>
          </p:cNvPr>
          <p:cNvSpPr txBox="1"/>
          <p:nvPr/>
        </p:nvSpPr>
        <p:spPr>
          <a:xfrm>
            <a:off x="4290447" y="137532"/>
            <a:ext cx="24016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Cambria" panose="02040503050406030204" pitchFamily="18" charset="0"/>
              </a:rPr>
              <a:t>Q&amp;A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3F0EC7-5DA7-3442-B3CD-0B1E8E9A7B2D}"/>
              </a:ext>
            </a:extLst>
          </p:cNvPr>
          <p:cNvCxnSpPr>
            <a:cxnSpLocks/>
          </p:cNvCxnSpPr>
          <p:nvPr/>
        </p:nvCxnSpPr>
        <p:spPr>
          <a:xfrm>
            <a:off x="2097193" y="1585549"/>
            <a:ext cx="7257823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B5590A4-9FCE-DE48-A6E3-AA89F5A4E9B7}"/>
              </a:ext>
            </a:extLst>
          </p:cNvPr>
          <p:cNvSpPr txBox="1"/>
          <p:nvPr/>
        </p:nvSpPr>
        <p:spPr>
          <a:xfrm>
            <a:off x="1381009" y="1883735"/>
            <a:ext cx="92846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</a:rPr>
              <a:t>Please feel free to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unmute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</a:rPr>
              <a:t> and ask questions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</a:rPr>
              <a:t>You may also enter comments or questions in the ”chat” box</a:t>
            </a:r>
          </a:p>
          <a:p>
            <a:endParaRPr lang="en-US" sz="4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7" name="Picture 1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B766C06-D930-2142-B4C5-CC57AFB90C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125" t="91126" r="-1"/>
          <a:stretch/>
        </p:blipFill>
        <p:spPr>
          <a:xfrm>
            <a:off x="102769" y="5599244"/>
            <a:ext cx="11992052" cy="65613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FC3486B-59F0-AA45-82D7-9E021E452EA4}"/>
              </a:ext>
            </a:extLst>
          </p:cNvPr>
          <p:cNvCxnSpPr>
            <a:cxnSpLocks/>
          </p:cNvCxnSpPr>
          <p:nvPr/>
        </p:nvCxnSpPr>
        <p:spPr>
          <a:xfrm flipH="1">
            <a:off x="647467" y="5475014"/>
            <a:ext cx="188844" cy="388745"/>
          </a:xfrm>
          <a:prstGeom prst="straightConnector1">
            <a:avLst/>
          </a:prstGeom>
          <a:ln w="76200">
            <a:solidFill>
              <a:srgbClr val="83BE4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346D5D-FE09-1F47-B7C5-A4997D05164A}"/>
              </a:ext>
            </a:extLst>
          </p:cNvPr>
          <p:cNvCxnSpPr>
            <a:cxnSpLocks/>
          </p:cNvCxnSpPr>
          <p:nvPr/>
        </p:nvCxnSpPr>
        <p:spPr>
          <a:xfrm flipH="1">
            <a:off x="4889267" y="5531302"/>
            <a:ext cx="188844" cy="388745"/>
          </a:xfrm>
          <a:prstGeom prst="straightConnector1">
            <a:avLst/>
          </a:prstGeom>
          <a:ln w="76200">
            <a:solidFill>
              <a:srgbClr val="83BE4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3AA1C0-D9D4-B64E-A0BA-80377B51759D}"/>
              </a:ext>
            </a:extLst>
          </p:cNvPr>
          <p:cNvCxnSpPr>
            <a:cxnSpLocks/>
          </p:cNvCxnSpPr>
          <p:nvPr/>
        </p:nvCxnSpPr>
        <p:spPr>
          <a:xfrm flipH="1">
            <a:off x="9864609" y="5370901"/>
            <a:ext cx="188844" cy="388745"/>
          </a:xfrm>
          <a:prstGeom prst="straightConnector1">
            <a:avLst/>
          </a:prstGeom>
          <a:ln w="76200">
            <a:solidFill>
              <a:srgbClr val="83BE4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3990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4050FC-A0B2-4DC2-A3CF-93006F3A20D4}"/>
              </a:ext>
            </a:extLst>
          </p:cNvPr>
          <p:cNvSpPr txBox="1"/>
          <p:nvPr/>
        </p:nvSpPr>
        <p:spPr>
          <a:xfrm>
            <a:off x="3378902" y="547392"/>
            <a:ext cx="504006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</a:rPr>
              <a:t>Next Steps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B09A74-AA50-4E36-9FC5-1FCC1AA6F24B}"/>
              </a:ext>
            </a:extLst>
          </p:cNvPr>
          <p:cNvCxnSpPr>
            <a:cxnSpLocks/>
          </p:cNvCxnSpPr>
          <p:nvPr/>
        </p:nvCxnSpPr>
        <p:spPr>
          <a:xfrm>
            <a:off x="2917065" y="1342608"/>
            <a:ext cx="4738553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8BC0E5C-3155-4988-891F-D92DB1D4A7D1}"/>
              </a:ext>
            </a:extLst>
          </p:cNvPr>
          <p:cNvSpPr txBox="1"/>
          <p:nvPr/>
        </p:nvSpPr>
        <p:spPr>
          <a:xfrm>
            <a:off x="1489587" y="1771751"/>
            <a:ext cx="90356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83BD41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</a:rPr>
              <a:t>Monthly (April) data due May 31 </a:t>
            </a:r>
          </a:p>
          <a:p>
            <a:pPr marL="1028700" lvl="1" indent="-571500">
              <a:buClr>
                <a:srgbClr val="83BD4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</a:rPr>
              <a:t>Remember monthly-self-assessment</a:t>
            </a:r>
            <a:br>
              <a:rPr lang="en-US" sz="2400" dirty="0">
                <a:latin typeface="Cambria" panose="02040503050406030204" pitchFamily="18" charset="0"/>
              </a:rPr>
            </a:br>
            <a:endParaRPr lang="en-US" sz="2400" dirty="0">
              <a:latin typeface="Cambria" panose="02040503050406030204" pitchFamily="18" charset="0"/>
            </a:endParaRPr>
          </a:p>
          <a:p>
            <a:pPr marL="571500" indent="-571500">
              <a:buClr>
                <a:srgbClr val="83BD4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</a:rPr>
              <a:t>If have not done so already, please also submit:</a:t>
            </a:r>
          </a:p>
          <a:p>
            <a:pPr marL="1028700" lvl="1" indent="-571500">
              <a:buClr>
                <a:srgbClr val="83BD4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</a:rPr>
              <a:t>Baseline data</a:t>
            </a:r>
          </a:p>
          <a:p>
            <a:pPr marL="1028700" lvl="1" indent="-571500">
              <a:buClr>
                <a:srgbClr val="83BD4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</a:rPr>
              <a:t>March monthly data </a:t>
            </a:r>
          </a:p>
          <a:p>
            <a:pPr marL="1028700" lvl="1" indent="-571500">
              <a:buClr>
                <a:srgbClr val="83BD4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</a:rPr>
              <a:t>Quarterly data</a:t>
            </a:r>
          </a:p>
          <a:p>
            <a:pPr marL="1028700" lvl="1" indent="-571500">
              <a:buClr>
                <a:srgbClr val="83BD41"/>
              </a:buClr>
              <a:buFont typeface="Wingdings" panose="05000000000000000000" pitchFamily="2" charset="2"/>
              <a:buChar char="Ø"/>
            </a:pPr>
            <a:endParaRPr lang="en-US" sz="2400" dirty="0">
              <a:latin typeface="Cambria" panose="02040503050406030204" pitchFamily="18" charset="0"/>
            </a:endParaRPr>
          </a:p>
          <a:p>
            <a:pPr marL="1028700" lvl="1" indent="-571500">
              <a:buClr>
                <a:srgbClr val="83BD4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</a:rPr>
              <a:t>Structural – once per initiative</a:t>
            </a:r>
            <a:br>
              <a:rPr lang="en-US" sz="2400" dirty="0">
                <a:latin typeface="Cambria" panose="02040503050406030204" pitchFamily="18" charset="0"/>
              </a:rPr>
            </a:br>
            <a:endParaRPr lang="en-US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38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A0B939-5E4C-E64B-9DA1-1D46A6A41624}"/>
              </a:ext>
            </a:extLst>
          </p:cNvPr>
          <p:cNvCxnSpPr>
            <a:cxnSpLocks/>
          </p:cNvCxnSpPr>
          <p:nvPr/>
        </p:nvCxnSpPr>
        <p:spPr>
          <a:xfrm flipH="1">
            <a:off x="16364" y="33251"/>
            <a:ext cx="1" cy="6824749"/>
          </a:xfrm>
          <a:prstGeom prst="line">
            <a:avLst/>
          </a:prstGeom>
          <a:ln w="69850">
            <a:solidFill>
              <a:srgbClr val="83BD41">
                <a:alpha val="6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578438-08E6-D64A-B9C7-4FCCDFF07C1A}"/>
              </a:ext>
            </a:extLst>
          </p:cNvPr>
          <p:cNvCxnSpPr>
            <a:cxnSpLocks/>
          </p:cNvCxnSpPr>
          <p:nvPr/>
        </p:nvCxnSpPr>
        <p:spPr>
          <a:xfrm>
            <a:off x="0" y="16625"/>
            <a:ext cx="12192000" cy="0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C834C9C-6ECE-5B4A-9495-F41B75DC2982}"/>
              </a:ext>
            </a:extLst>
          </p:cNvPr>
          <p:cNvCxnSpPr>
            <a:cxnSpLocks/>
          </p:cNvCxnSpPr>
          <p:nvPr/>
        </p:nvCxnSpPr>
        <p:spPr>
          <a:xfrm>
            <a:off x="0" y="6841374"/>
            <a:ext cx="12192000" cy="0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D41E9B9-08A5-6B47-A3FE-3FF3CF47DB2E}"/>
              </a:ext>
            </a:extLst>
          </p:cNvPr>
          <p:cNvCxnSpPr>
            <a:cxnSpLocks/>
          </p:cNvCxnSpPr>
          <p:nvPr/>
        </p:nvCxnSpPr>
        <p:spPr>
          <a:xfrm>
            <a:off x="12171039" y="-6864"/>
            <a:ext cx="0" cy="6848238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Hospital with solid fill">
            <a:extLst>
              <a:ext uri="{FF2B5EF4-FFF2-40B4-BE49-F238E27FC236}">
                <a16:creationId xmlns:a16="http://schemas.microsoft.com/office/drawing/2014/main" id="{1755B712-3E5A-5F4F-AC24-D9D624EB5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  <p:pic>
        <p:nvPicPr>
          <p:cNvPr id="9" name="Graphic 8" descr="Medical with solid fill">
            <a:extLst>
              <a:ext uri="{FF2B5EF4-FFF2-40B4-BE49-F238E27FC236}">
                <a16:creationId xmlns:a16="http://schemas.microsoft.com/office/drawing/2014/main" id="{DF8C8E56-3504-2E4E-8211-B72FB8EDD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6148" y="6424423"/>
            <a:ext cx="298495" cy="2984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A8C348-56FA-BC47-BE80-CEFD210AC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5470" y="40115"/>
            <a:ext cx="1274609" cy="11750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C1F04F-5DB3-214A-BAEE-E9CD157F4E3B}"/>
              </a:ext>
            </a:extLst>
          </p:cNvPr>
          <p:cNvSpPr txBox="1"/>
          <p:nvPr/>
        </p:nvSpPr>
        <p:spPr>
          <a:xfrm>
            <a:off x="696869" y="3726006"/>
            <a:ext cx="4498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Quarterly </a:t>
            </a:r>
            <a:r>
              <a:rPr lang="en-US" sz="2800" b="1" dirty="0">
                <a:solidFill>
                  <a:prstClr val="white"/>
                </a:solidFill>
                <a:latin typeface="Cambria" panose="02040503050406030204" pitchFamily="18" charset="0"/>
              </a:rPr>
              <a:t>Process Measures and </a:t>
            </a:r>
          </a:p>
          <a:p>
            <a:pPr lvl="0"/>
            <a:r>
              <a:rPr lang="en-US" sz="2800" b="1" dirty="0">
                <a:solidFill>
                  <a:prstClr val="white"/>
                </a:solidFill>
                <a:latin typeface="Cambria" panose="02040503050406030204" pitchFamily="18" charset="0"/>
              </a:rPr>
              <a:t>Structural Measures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BAAD2B-272E-6549-8AE7-57B2DADBF856}"/>
              </a:ext>
            </a:extLst>
          </p:cNvPr>
          <p:cNvSpPr/>
          <p:nvPr/>
        </p:nvSpPr>
        <p:spPr>
          <a:xfrm>
            <a:off x="98681" y="6459912"/>
            <a:ext cx="106567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Find data forms, including ICD-10 codes, and baseline data collection instructions on our website at </a:t>
            </a:r>
            <a:r>
              <a:rPr lang="en-US" sz="1200" u="sng" dirty="0">
                <a:solidFill>
                  <a:schemeClr val="bg1"/>
                </a:solidFill>
                <a:latin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www.alpqc.org/initiatives/htn/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, under the “Data Resources” menu​​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63E91D89-1BD4-4462-9585-9E881A8BE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57657"/>
              </p:ext>
            </p:extLst>
          </p:nvPr>
        </p:nvGraphicFramePr>
        <p:xfrm>
          <a:off x="976122" y="343099"/>
          <a:ext cx="5702748" cy="25316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1695">
                  <a:extLst>
                    <a:ext uri="{9D8B030D-6E8A-4147-A177-3AD203B41FA5}">
                      <a16:colId xmlns:a16="http://schemas.microsoft.com/office/drawing/2014/main" val="2792701567"/>
                    </a:ext>
                  </a:extLst>
                </a:gridCol>
                <a:gridCol w="2731957">
                  <a:extLst>
                    <a:ext uri="{9D8B030D-6E8A-4147-A177-3AD203B41FA5}">
                      <a16:colId xmlns:a16="http://schemas.microsoft.com/office/drawing/2014/main" val="911786378"/>
                    </a:ext>
                  </a:extLst>
                </a:gridCol>
                <a:gridCol w="1989096">
                  <a:extLst>
                    <a:ext uri="{9D8B030D-6E8A-4147-A177-3AD203B41FA5}">
                      <a16:colId xmlns:a16="http://schemas.microsoft.com/office/drawing/2014/main" val="4258403632"/>
                    </a:ext>
                  </a:extLst>
                </a:gridCol>
              </a:tblGrid>
              <a:tr h="48906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Measure Type</a:t>
                      </a:r>
                    </a:p>
                  </a:txBody>
                  <a:tcPr marL="60960" marR="60960" marT="30480" marB="30480" anchor="ctr">
                    <a:solidFill>
                      <a:srgbClr val="83BE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Measure</a:t>
                      </a:r>
                    </a:p>
                  </a:txBody>
                  <a:tcPr marL="60960" marR="60960" marT="30480" marB="30480" anchor="ctr">
                    <a:solidFill>
                      <a:srgbClr val="83BE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Reporting Frequency</a:t>
                      </a:r>
                    </a:p>
                  </a:txBody>
                  <a:tcPr marL="60960" marR="60960" marT="30480" marB="30480" anchor="ctr">
                    <a:solidFill>
                      <a:srgbClr val="83BE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906261"/>
                  </a:ext>
                </a:extLst>
              </a:tr>
              <a:tr h="861025">
                <a:tc rowSpan="3">
                  <a:txBody>
                    <a:bodyPr/>
                    <a:lstStyle/>
                    <a:p>
                      <a:pPr marL="52388" lvl="1" indent="0" algn="l"/>
                      <a:r>
                        <a:rPr lang="en-US" sz="1400" b="0" dirty="0"/>
                        <a:t>Process</a:t>
                      </a:r>
                    </a:p>
                  </a:txBody>
                  <a:tcPr marL="60960" marR="60960" marT="30480" marB="304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388" lvl="1" indent="0" algn="l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P4. Provider education - % who completed education</a:t>
                      </a:r>
                      <a:endParaRPr lang="en-US" sz="1400" b="0" dirty="0"/>
                    </a:p>
                  </a:txBody>
                  <a:tcPr marL="60960" marR="60960" marT="30480" marB="304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Quarterly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Due a month after quarter ends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Jan-March 2021 quarter due April 30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165596"/>
                  </a:ext>
                </a:extLst>
              </a:tr>
              <a:tr h="578331"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2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P5. Nursing education - % who completed education</a:t>
                      </a:r>
                      <a:endParaRPr lang="en-US" sz="1400" b="0" dirty="0"/>
                    </a:p>
                  </a:txBody>
                  <a:tcPr marL="60960" marR="60960" marT="30480" marB="304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Once per initiative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890126638"/>
                  </a:ext>
                </a:extLst>
              </a:tr>
              <a:tr h="543630">
                <a:tc vMerge="1"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2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P6. Unit drills - # of OB drills, topics</a:t>
                      </a:r>
                    </a:p>
                  </a:txBody>
                  <a:tcPr marL="60960" marR="60960" marT="30480" marB="304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603270175"/>
                  </a:ext>
                </a:extLst>
              </a:tr>
            </a:tbl>
          </a:graphicData>
        </a:graphic>
      </p:graphicFrame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A17C5006-0A1B-4F20-9A2F-08F65320B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71520"/>
              </p:ext>
            </p:extLst>
          </p:nvPr>
        </p:nvGraphicFramePr>
        <p:xfrm>
          <a:off x="4916395" y="2468879"/>
          <a:ext cx="7054024" cy="38992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0026">
                  <a:extLst>
                    <a:ext uri="{9D8B030D-6E8A-4147-A177-3AD203B41FA5}">
                      <a16:colId xmlns:a16="http://schemas.microsoft.com/office/drawing/2014/main" val="2792701567"/>
                    </a:ext>
                  </a:extLst>
                </a:gridCol>
                <a:gridCol w="4465122">
                  <a:extLst>
                    <a:ext uri="{9D8B030D-6E8A-4147-A177-3AD203B41FA5}">
                      <a16:colId xmlns:a16="http://schemas.microsoft.com/office/drawing/2014/main" val="911786378"/>
                    </a:ext>
                  </a:extLst>
                </a:gridCol>
                <a:gridCol w="1258876">
                  <a:extLst>
                    <a:ext uri="{9D8B030D-6E8A-4147-A177-3AD203B41FA5}">
                      <a16:colId xmlns:a16="http://schemas.microsoft.com/office/drawing/2014/main" val="4258403632"/>
                    </a:ext>
                  </a:extLst>
                </a:gridCol>
              </a:tblGrid>
              <a:tr h="62450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Measure Type</a:t>
                      </a:r>
                    </a:p>
                  </a:txBody>
                  <a:tcPr marL="60960" marR="60960" marT="30480" marB="30480" anchor="ctr">
                    <a:solidFill>
                      <a:srgbClr val="83BE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Measure</a:t>
                      </a:r>
                    </a:p>
                  </a:txBody>
                  <a:tcPr marL="60960" marR="60960" marT="30480" marB="30480" anchor="ctr">
                    <a:solidFill>
                      <a:srgbClr val="83BE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Reporting Frequency</a:t>
                      </a:r>
                    </a:p>
                  </a:txBody>
                  <a:tcPr marL="60960" marR="60960" marT="30480" marB="30480" anchor="ctr">
                    <a:solidFill>
                      <a:srgbClr val="83BE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906261"/>
                  </a:ext>
                </a:extLst>
              </a:tr>
              <a:tr h="836799">
                <a:tc rowSpan="5">
                  <a:txBody>
                    <a:bodyPr/>
                    <a:lstStyle/>
                    <a:p>
                      <a:pPr lvl="1" algn="l"/>
                      <a:r>
                        <a:rPr lang="en-US" sz="1400" b="0" dirty="0"/>
                        <a:t>Structural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8738" lvl="1" indent="0" algn="l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S1. Severe HTN/Preeclampsia policies and procedures for pregnant and postpartum patients</a:t>
                      </a:r>
                      <a:endParaRPr lang="en-US" sz="1400" b="0" dirty="0"/>
                    </a:p>
                  </a:txBody>
                  <a:tcPr marL="60960" marR="60960" marT="30480" marB="304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Once per initiative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/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yes/no/         in progress</a:t>
                      </a:r>
                      <a:endParaRPr lang="en-US" sz="1800" b="1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165596"/>
                  </a:ext>
                </a:extLst>
              </a:tr>
              <a:tr h="534837"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873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S2. </a:t>
                      </a:r>
                      <a:r>
                        <a:rPr lang="en-US" sz="1400" b="0" dirty="0"/>
                        <a:t>Debriefs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Once per initiative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890126638"/>
                  </a:ext>
                </a:extLst>
              </a:tr>
              <a:tr h="528334">
                <a:tc vMerge="1"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873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S3. Multi-disciplinary case review protocols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603270175"/>
                  </a:ext>
                </a:extLst>
              </a:tr>
              <a:tr h="43813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873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S4. Patient/Family/Staff Support Resources and Protocols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848546347"/>
                  </a:ext>
                </a:extLst>
              </a:tr>
              <a:tr h="936640">
                <a:tc vMerge="1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873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S5.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Severe HTN/Preeclampsia bundle processes (i.e. order sets, tracking tools) integration into hospital’s EHR system</a:t>
                      </a:r>
                      <a:endParaRPr lang="en-US" sz="1400" b="0" dirty="0"/>
                    </a:p>
                  </a:txBody>
                  <a:tcPr marL="60960" marR="60960" marT="30480" marB="304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693164378"/>
                  </a:ext>
                </a:extLst>
              </a:tr>
            </a:tbl>
          </a:graphicData>
        </a:graphic>
      </p:graphicFrame>
      <p:sp>
        <p:nvSpPr>
          <p:cNvPr id="2" name="Arrow: Bent 1">
            <a:extLst>
              <a:ext uri="{FF2B5EF4-FFF2-40B4-BE49-F238E27FC236}">
                <a16:creationId xmlns:a16="http://schemas.microsoft.com/office/drawing/2014/main" id="{84B47C34-632F-4733-9380-DF08B2A7F443}"/>
              </a:ext>
            </a:extLst>
          </p:cNvPr>
          <p:cNvSpPr/>
          <p:nvPr/>
        </p:nvSpPr>
        <p:spPr>
          <a:xfrm rot="10800000" flipH="1">
            <a:off x="2469596" y="5202783"/>
            <a:ext cx="543278" cy="277001"/>
          </a:xfrm>
          <a:prstGeom prst="bentArrow">
            <a:avLst/>
          </a:prstGeom>
          <a:solidFill>
            <a:srgbClr val="83BE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E00BD65-E5D0-4D22-81A2-EDF6F281F2A3}"/>
              </a:ext>
            </a:extLst>
          </p:cNvPr>
          <p:cNvSpPr/>
          <p:nvPr/>
        </p:nvSpPr>
        <p:spPr>
          <a:xfrm rot="16200000">
            <a:off x="2084098" y="3365624"/>
            <a:ext cx="605613" cy="165382"/>
          </a:xfrm>
          <a:prstGeom prst="rightArrow">
            <a:avLst/>
          </a:prstGeom>
          <a:solidFill>
            <a:srgbClr val="83BE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00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4050FC-A0B2-4DC2-A3CF-93006F3A20D4}"/>
              </a:ext>
            </a:extLst>
          </p:cNvPr>
          <p:cNvSpPr txBox="1"/>
          <p:nvPr/>
        </p:nvSpPr>
        <p:spPr>
          <a:xfrm>
            <a:off x="3378902" y="547392"/>
            <a:ext cx="504006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</a:rPr>
              <a:t>Next Steps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B09A74-AA50-4E36-9FC5-1FCC1AA6F24B}"/>
              </a:ext>
            </a:extLst>
          </p:cNvPr>
          <p:cNvCxnSpPr>
            <a:cxnSpLocks/>
          </p:cNvCxnSpPr>
          <p:nvPr/>
        </p:nvCxnSpPr>
        <p:spPr>
          <a:xfrm>
            <a:off x="2917065" y="1342608"/>
            <a:ext cx="4738553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8BC0E5C-3155-4988-891F-D92DB1D4A7D1}"/>
              </a:ext>
            </a:extLst>
          </p:cNvPr>
          <p:cNvSpPr txBox="1"/>
          <p:nvPr/>
        </p:nvSpPr>
        <p:spPr>
          <a:xfrm>
            <a:off x="2917065" y="1867001"/>
            <a:ext cx="738486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83BD41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</a:rPr>
              <a:t>Submit data use agreement to </a:t>
            </a:r>
            <a:r>
              <a:rPr lang="en-US" sz="2400" dirty="0">
                <a:latin typeface="Cambria" panose="02040503050406030204" pitchFamily="18" charset="0"/>
                <a:hlinkClick r:id="rId3"/>
              </a:rPr>
              <a:t>csnowden@alaha.org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</a:p>
          <a:p>
            <a:pPr marL="571500" indent="-571500">
              <a:buClr>
                <a:srgbClr val="83BD41"/>
              </a:buClr>
              <a:buFont typeface="Wingdings" panose="05000000000000000000" pitchFamily="2" charset="2"/>
              <a:buChar char="ü"/>
            </a:pPr>
            <a:endParaRPr lang="en-US" sz="2400" dirty="0">
              <a:latin typeface="Cambria" panose="02040503050406030204" pitchFamily="18" charset="0"/>
            </a:endParaRPr>
          </a:p>
          <a:p>
            <a:pPr marL="571500" indent="-571500">
              <a:buClr>
                <a:srgbClr val="83BD41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Meet with your team every month to review your data and plan next steps for your hospital implementation</a:t>
            </a:r>
            <a:b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Clr>
                <a:srgbClr val="83BD41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Continue running PDSAs!  </a:t>
            </a:r>
          </a:p>
          <a:p>
            <a:pPr marL="1028700" lvl="1" indent="-571500">
              <a:buClr>
                <a:srgbClr val="83BD41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latin typeface="Cambria" panose="02040503050406030204" pitchFamily="18" charset="0"/>
              </a:rPr>
              <a:t>Samples and template on our </a:t>
            </a:r>
            <a:r>
              <a:rPr lang="en-US" sz="2200" dirty="0">
                <a:latin typeface="Cambria" panose="0204050305040603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r>
              <a:rPr lang="en-US" sz="2200" dirty="0">
                <a:latin typeface="Cambria" panose="02040503050406030204" pitchFamily="18" charset="0"/>
              </a:rPr>
              <a:t> under “Key Documents”</a:t>
            </a:r>
          </a:p>
        </p:txBody>
      </p:sp>
    </p:spTree>
    <p:extLst>
      <p:ext uri="{BB962C8B-B14F-4D97-AF65-F5344CB8AC3E}">
        <p14:creationId xmlns:p14="http://schemas.microsoft.com/office/powerpoint/2010/main" val="15238245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77474" y="4088123"/>
            <a:ext cx="6038850" cy="0"/>
          </a:xfrm>
          <a:custGeom>
            <a:avLst/>
            <a:gdLst/>
            <a:ahLst/>
            <a:cxnLst/>
            <a:rect l="l" t="t" r="r" b="b"/>
            <a:pathLst>
              <a:path w="9058275">
                <a:moveTo>
                  <a:pt x="0" y="0"/>
                </a:moveTo>
                <a:lnTo>
                  <a:pt x="9058274" y="0"/>
                </a:lnTo>
              </a:path>
            </a:pathLst>
          </a:custGeom>
          <a:ln w="28574">
            <a:solidFill>
              <a:srgbClr val="82BE4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 txBox="1"/>
          <p:nvPr/>
        </p:nvSpPr>
        <p:spPr>
          <a:xfrm>
            <a:off x="3069007" y="2351159"/>
            <a:ext cx="8005393" cy="171164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en-US" sz="11067" b="1" spc="-67" dirty="0">
                <a:solidFill>
                  <a:srgbClr val="FAFAFA"/>
                </a:solidFill>
                <a:latin typeface="Calibri"/>
                <a:cs typeface="Calibri"/>
              </a:rPr>
              <a:t>Thank You</a:t>
            </a:r>
            <a:endParaRPr sz="11067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4124" y="189529"/>
            <a:ext cx="2061076" cy="20202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E16A6B-8B3F-402D-B3E5-09749367C896}"/>
              </a:ext>
            </a:extLst>
          </p:cNvPr>
          <p:cNvSpPr txBox="1"/>
          <p:nvPr/>
        </p:nvSpPr>
        <p:spPr>
          <a:xfrm>
            <a:off x="3457609" y="4597400"/>
            <a:ext cx="5435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solidFill>
                  <a:schemeClr val="bg1"/>
                </a:solidFill>
              </a:rPr>
              <a:t>Next Call: Friday, June 25 at 12:00 PM</a:t>
            </a:r>
          </a:p>
        </p:txBody>
      </p:sp>
    </p:spTree>
    <p:extLst>
      <p:ext uri="{BB962C8B-B14F-4D97-AF65-F5344CB8AC3E}">
        <p14:creationId xmlns:p14="http://schemas.microsoft.com/office/powerpoint/2010/main" val="4226916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A0B939-5E4C-E64B-9DA1-1D46A6A41624}"/>
              </a:ext>
            </a:extLst>
          </p:cNvPr>
          <p:cNvCxnSpPr>
            <a:cxnSpLocks/>
          </p:cNvCxnSpPr>
          <p:nvPr/>
        </p:nvCxnSpPr>
        <p:spPr>
          <a:xfrm flipH="1">
            <a:off x="16364" y="33251"/>
            <a:ext cx="1" cy="6824749"/>
          </a:xfrm>
          <a:prstGeom prst="line">
            <a:avLst/>
          </a:prstGeom>
          <a:ln w="69850">
            <a:solidFill>
              <a:srgbClr val="83BD41">
                <a:alpha val="6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578438-08E6-D64A-B9C7-4FCCDFF07C1A}"/>
              </a:ext>
            </a:extLst>
          </p:cNvPr>
          <p:cNvCxnSpPr>
            <a:cxnSpLocks/>
          </p:cNvCxnSpPr>
          <p:nvPr/>
        </p:nvCxnSpPr>
        <p:spPr>
          <a:xfrm>
            <a:off x="0" y="16625"/>
            <a:ext cx="12192000" cy="0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C834C9C-6ECE-5B4A-9495-F41B75DC2982}"/>
              </a:ext>
            </a:extLst>
          </p:cNvPr>
          <p:cNvCxnSpPr>
            <a:cxnSpLocks/>
          </p:cNvCxnSpPr>
          <p:nvPr/>
        </p:nvCxnSpPr>
        <p:spPr>
          <a:xfrm>
            <a:off x="0" y="6841374"/>
            <a:ext cx="12192000" cy="0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D41E9B9-08A5-6B47-A3FE-3FF3CF47DB2E}"/>
              </a:ext>
            </a:extLst>
          </p:cNvPr>
          <p:cNvCxnSpPr>
            <a:cxnSpLocks/>
          </p:cNvCxnSpPr>
          <p:nvPr/>
        </p:nvCxnSpPr>
        <p:spPr>
          <a:xfrm>
            <a:off x="12171039" y="-6864"/>
            <a:ext cx="0" cy="6848238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Hospital with solid fill">
            <a:extLst>
              <a:ext uri="{FF2B5EF4-FFF2-40B4-BE49-F238E27FC236}">
                <a16:creationId xmlns:a16="http://schemas.microsoft.com/office/drawing/2014/main" id="{D182C7FB-10B2-5F44-9732-D71C8FA1E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  <p:pic>
        <p:nvPicPr>
          <p:cNvPr id="9" name="Graphic 8" descr="Medical with solid fill">
            <a:extLst>
              <a:ext uri="{FF2B5EF4-FFF2-40B4-BE49-F238E27FC236}">
                <a16:creationId xmlns:a16="http://schemas.microsoft.com/office/drawing/2014/main" id="{8E6C38C3-DC47-F443-80F8-3E3C4155D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6148" y="6424423"/>
            <a:ext cx="298495" cy="298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BDCD9C-4761-F349-9ECD-4F06A74E288F}"/>
              </a:ext>
            </a:extLst>
          </p:cNvPr>
          <p:cNvSpPr txBox="1"/>
          <p:nvPr/>
        </p:nvSpPr>
        <p:spPr>
          <a:xfrm>
            <a:off x="211213" y="188227"/>
            <a:ext cx="882357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</a:rPr>
              <a:t>Maternal HTN Updates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F9AACD-1395-4647-8394-D88E3AEFDD53}"/>
              </a:ext>
            </a:extLst>
          </p:cNvPr>
          <p:cNvCxnSpPr>
            <a:cxnSpLocks/>
          </p:cNvCxnSpPr>
          <p:nvPr/>
        </p:nvCxnSpPr>
        <p:spPr>
          <a:xfrm>
            <a:off x="375106" y="995743"/>
            <a:ext cx="6951038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CCBD466F-FD2B-EB40-AB48-701CB6F406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5470" y="40115"/>
            <a:ext cx="1274609" cy="11750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BDCD9C-4761-F349-9ECD-4F06A74E288F}"/>
              </a:ext>
            </a:extLst>
          </p:cNvPr>
          <p:cNvSpPr txBox="1"/>
          <p:nvPr/>
        </p:nvSpPr>
        <p:spPr>
          <a:xfrm>
            <a:off x="364825" y="1132344"/>
            <a:ext cx="8823575" cy="1454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New monthly outcome measures data collection form</a:t>
            </a:r>
          </a:p>
          <a:p>
            <a:pPr marL="285750" marR="0" lvl="0" indent="-2857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BEE94FD-9F52-4CCB-8C88-FD7AB01D6D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9081" y="1927093"/>
            <a:ext cx="5640439" cy="4393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5DD29B6-E32B-4852-A0F1-46C30294624A}"/>
              </a:ext>
            </a:extLst>
          </p:cNvPr>
          <p:cNvSpPr/>
          <p:nvPr/>
        </p:nvSpPr>
        <p:spPr>
          <a:xfrm>
            <a:off x="32729" y="6559679"/>
            <a:ext cx="10483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Find data forms on our website at </a:t>
            </a:r>
            <a:r>
              <a:rPr lang="en-US" sz="1200" u="sng" dirty="0">
                <a:solidFill>
                  <a:schemeClr val="bg1"/>
                </a:solidFill>
                <a:latin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www.alpqc.org/initiatives/htn/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, under the “Data Resources” menu​​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99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A0B939-5E4C-E64B-9DA1-1D46A6A41624}"/>
              </a:ext>
            </a:extLst>
          </p:cNvPr>
          <p:cNvCxnSpPr>
            <a:cxnSpLocks/>
          </p:cNvCxnSpPr>
          <p:nvPr/>
        </p:nvCxnSpPr>
        <p:spPr>
          <a:xfrm flipH="1">
            <a:off x="16364" y="33251"/>
            <a:ext cx="1" cy="6824749"/>
          </a:xfrm>
          <a:prstGeom prst="line">
            <a:avLst/>
          </a:prstGeom>
          <a:ln w="69850">
            <a:solidFill>
              <a:srgbClr val="83BD41">
                <a:alpha val="6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578438-08E6-D64A-B9C7-4FCCDFF07C1A}"/>
              </a:ext>
            </a:extLst>
          </p:cNvPr>
          <p:cNvCxnSpPr>
            <a:cxnSpLocks/>
          </p:cNvCxnSpPr>
          <p:nvPr/>
        </p:nvCxnSpPr>
        <p:spPr>
          <a:xfrm>
            <a:off x="0" y="16625"/>
            <a:ext cx="12192000" cy="0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C834C9C-6ECE-5B4A-9495-F41B75DC2982}"/>
              </a:ext>
            </a:extLst>
          </p:cNvPr>
          <p:cNvCxnSpPr>
            <a:cxnSpLocks/>
          </p:cNvCxnSpPr>
          <p:nvPr/>
        </p:nvCxnSpPr>
        <p:spPr>
          <a:xfrm>
            <a:off x="0" y="6841374"/>
            <a:ext cx="12192000" cy="0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D41E9B9-08A5-6B47-A3FE-3FF3CF47DB2E}"/>
              </a:ext>
            </a:extLst>
          </p:cNvPr>
          <p:cNvCxnSpPr>
            <a:cxnSpLocks/>
          </p:cNvCxnSpPr>
          <p:nvPr/>
        </p:nvCxnSpPr>
        <p:spPr>
          <a:xfrm>
            <a:off x="12171039" y="-6864"/>
            <a:ext cx="0" cy="6848238"/>
          </a:xfrm>
          <a:prstGeom prst="line">
            <a:avLst/>
          </a:prstGeom>
          <a:ln w="69850">
            <a:solidFill>
              <a:srgbClr val="83BD4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Hospital with solid fill">
            <a:extLst>
              <a:ext uri="{FF2B5EF4-FFF2-40B4-BE49-F238E27FC236}">
                <a16:creationId xmlns:a16="http://schemas.microsoft.com/office/drawing/2014/main" id="{D182C7FB-10B2-5F44-9732-D71C8FA1E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  <p:pic>
        <p:nvPicPr>
          <p:cNvPr id="9" name="Graphic 8" descr="Medical with solid fill">
            <a:extLst>
              <a:ext uri="{FF2B5EF4-FFF2-40B4-BE49-F238E27FC236}">
                <a16:creationId xmlns:a16="http://schemas.microsoft.com/office/drawing/2014/main" id="{8E6C38C3-DC47-F443-80F8-3E3C4155D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6148" y="6424423"/>
            <a:ext cx="298495" cy="298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BDCD9C-4761-F349-9ECD-4F06A74E288F}"/>
              </a:ext>
            </a:extLst>
          </p:cNvPr>
          <p:cNvSpPr txBox="1"/>
          <p:nvPr/>
        </p:nvSpPr>
        <p:spPr>
          <a:xfrm>
            <a:off x="1092052" y="1535270"/>
            <a:ext cx="987409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</a:rPr>
              <a:t>Maternal Hypertension Baseline Survey Results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F9AACD-1395-4647-8394-D88E3AEFDD53}"/>
              </a:ext>
            </a:extLst>
          </p:cNvPr>
          <p:cNvCxnSpPr>
            <a:cxnSpLocks/>
          </p:cNvCxnSpPr>
          <p:nvPr/>
        </p:nvCxnSpPr>
        <p:spPr>
          <a:xfrm>
            <a:off x="1235675" y="2623821"/>
            <a:ext cx="8898735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CCBD466F-FD2B-EB40-AB48-701CB6F406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5470" y="40115"/>
            <a:ext cx="1274609" cy="117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6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Hospital with solid fill">
            <a:extLst>
              <a:ext uri="{FF2B5EF4-FFF2-40B4-BE49-F238E27FC236}">
                <a16:creationId xmlns:a16="http://schemas.microsoft.com/office/drawing/2014/main" id="{D182C7FB-10B2-5F44-9732-D71C8FA1E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  <p:pic>
        <p:nvPicPr>
          <p:cNvPr id="9" name="Graphic 8" descr="Medical with solid fill">
            <a:extLst>
              <a:ext uri="{FF2B5EF4-FFF2-40B4-BE49-F238E27FC236}">
                <a16:creationId xmlns:a16="http://schemas.microsoft.com/office/drawing/2014/main" id="{8E6C38C3-DC47-F443-80F8-3E3C4155D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6148" y="6424423"/>
            <a:ext cx="298495" cy="2984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4E691B-D330-BC47-9760-15E9666E88A9}"/>
              </a:ext>
            </a:extLst>
          </p:cNvPr>
          <p:cNvSpPr txBox="1"/>
          <p:nvPr/>
        </p:nvSpPr>
        <p:spPr>
          <a:xfrm>
            <a:off x="1335493" y="268207"/>
            <a:ext cx="8823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7355D"/>
                </a:solidFill>
                <a:latin typeface="Cambria" panose="02040503050406030204" pitchFamily="18" charset="0"/>
              </a:rPr>
              <a:t>Live Births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7355D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35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F31FF8B-07B4-A647-A40E-7910C5588108}"/>
              </a:ext>
            </a:extLst>
          </p:cNvPr>
          <p:cNvCxnSpPr>
            <a:cxnSpLocks/>
          </p:cNvCxnSpPr>
          <p:nvPr/>
        </p:nvCxnSpPr>
        <p:spPr>
          <a:xfrm>
            <a:off x="2271761" y="1032089"/>
            <a:ext cx="6951038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68D7F1F-0C14-3949-9910-6833F6B87C43}"/>
              </a:ext>
            </a:extLst>
          </p:cNvPr>
          <p:cNvSpPr/>
          <p:nvPr/>
        </p:nvSpPr>
        <p:spPr>
          <a:xfrm>
            <a:off x="10803481" y="2598003"/>
            <a:ext cx="1568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7355D"/>
                </a:solidFill>
                <a:latin typeface="Cambria" panose="02040503050406030204" pitchFamily="18" charset="0"/>
              </a:rPr>
              <a:t>Average </a:t>
            </a:r>
          </a:p>
          <a:p>
            <a:r>
              <a:rPr lang="en-US" sz="2400" b="1" dirty="0">
                <a:solidFill>
                  <a:srgbClr val="17355D"/>
                </a:solidFill>
                <a:latin typeface="Cambria" panose="02040503050406030204" pitchFamily="18" charset="0"/>
              </a:rPr>
              <a:t>= 1790</a:t>
            </a:r>
            <a:endParaRPr lang="en-US" sz="2400" b="1" dirty="0">
              <a:solidFill>
                <a:srgbClr val="17355D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22EBFDC-77DD-3E4E-BFB6-88DC559B9FA3}"/>
              </a:ext>
            </a:extLst>
          </p:cNvPr>
          <p:cNvGraphicFramePr/>
          <p:nvPr/>
        </p:nvGraphicFramePr>
        <p:xfrm>
          <a:off x="132973" y="1250769"/>
          <a:ext cx="10573609" cy="5472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object 9">
            <a:extLst>
              <a:ext uri="{FF2B5EF4-FFF2-40B4-BE49-F238E27FC236}">
                <a16:creationId xmlns:a16="http://schemas.microsoft.com/office/drawing/2014/main" id="{7C5C421E-4AE0-4F4A-92F2-36C992ED8DDD}"/>
              </a:ext>
            </a:extLst>
          </p:cNvPr>
          <p:cNvSpPr/>
          <p:nvPr/>
        </p:nvSpPr>
        <p:spPr>
          <a:xfrm>
            <a:off x="10803481" y="99338"/>
            <a:ext cx="1250949" cy="10921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059007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Hospital with solid fill">
            <a:extLst>
              <a:ext uri="{FF2B5EF4-FFF2-40B4-BE49-F238E27FC236}">
                <a16:creationId xmlns:a16="http://schemas.microsoft.com/office/drawing/2014/main" id="{D182C7FB-10B2-5F44-9732-D71C8FA1E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03616" y="6334272"/>
            <a:ext cx="450814" cy="450814"/>
          </a:xfrm>
          <a:prstGeom prst="rect">
            <a:avLst/>
          </a:prstGeom>
        </p:spPr>
      </p:pic>
      <p:pic>
        <p:nvPicPr>
          <p:cNvPr id="9" name="Graphic 8" descr="Medical with solid fill">
            <a:extLst>
              <a:ext uri="{FF2B5EF4-FFF2-40B4-BE49-F238E27FC236}">
                <a16:creationId xmlns:a16="http://schemas.microsoft.com/office/drawing/2014/main" id="{8E6C38C3-DC47-F443-80F8-3E3C4155D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6148" y="6424423"/>
            <a:ext cx="298495" cy="2984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4E691B-D330-BC47-9760-15E9666E88A9}"/>
              </a:ext>
            </a:extLst>
          </p:cNvPr>
          <p:cNvSpPr txBox="1"/>
          <p:nvPr/>
        </p:nvSpPr>
        <p:spPr>
          <a:xfrm>
            <a:off x="1335494" y="387704"/>
            <a:ext cx="8823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7355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NICU Level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35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F31FF8B-07B4-A647-A40E-7910C5588108}"/>
              </a:ext>
            </a:extLst>
          </p:cNvPr>
          <p:cNvCxnSpPr>
            <a:cxnSpLocks/>
          </p:cNvCxnSpPr>
          <p:nvPr/>
        </p:nvCxnSpPr>
        <p:spPr>
          <a:xfrm>
            <a:off x="2271762" y="1146305"/>
            <a:ext cx="6951038" cy="0"/>
          </a:xfrm>
          <a:prstGeom prst="line">
            <a:avLst/>
          </a:prstGeom>
          <a:ln w="28575">
            <a:solidFill>
              <a:srgbClr val="83B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7C3A739-671D-044A-8617-D180ED151A66}"/>
              </a:ext>
            </a:extLst>
          </p:cNvPr>
          <p:cNvGraphicFramePr/>
          <p:nvPr/>
        </p:nvGraphicFramePr>
        <p:xfrm>
          <a:off x="261904" y="1451091"/>
          <a:ext cx="11015232" cy="5333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object 9">
            <a:extLst>
              <a:ext uri="{FF2B5EF4-FFF2-40B4-BE49-F238E27FC236}">
                <a16:creationId xmlns:a16="http://schemas.microsoft.com/office/drawing/2014/main" id="{35BDE9CA-D101-FB41-A345-FDDCDF2997FE}"/>
              </a:ext>
            </a:extLst>
          </p:cNvPr>
          <p:cNvSpPr/>
          <p:nvPr/>
        </p:nvSpPr>
        <p:spPr>
          <a:xfrm>
            <a:off x="10856506" y="72914"/>
            <a:ext cx="1250949" cy="10921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745562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{E429D4F9-4F07-0A4E-9680-B95B6360802E}tf10001076</Template>
  <TotalTime>7784</TotalTime>
  <Words>936</Words>
  <Application>Microsoft Office PowerPoint</Application>
  <PresentationFormat>Widescreen</PresentationFormat>
  <Paragraphs>169</Paragraphs>
  <Slides>56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36</vt:i4>
      </vt:variant>
      <vt:variant>
        <vt:lpstr>Slide Titles</vt:lpstr>
      </vt:variant>
      <vt:variant>
        <vt:i4>56</vt:i4>
      </vt:variant>
    </vt:vector>
  </HeadingPairs>
  <TitlesOfParts>
    <vt:vector size="99" baseType="lpstr">
      <vt:lpstr>Arial</vt:lpstr>
      <vt:lpstr>Book Antiqua</vt:lpstr>
      <vt:lpstr>Calibri</vt:lpstr>
      <vt:lpstr>Calibri Light</vt:lpstr>
      <vt:lpstr>Cambria</vt:lpstr>
      <vt:lpstr>Segoe UI</vt:lpstr>
      <vt:lpstr>Wingdings</vt:lpstr>
      <vt:lpstr>Office Theme</vt:lpstr>
      <vt:lpstr>1_Office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Rapid Response 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along the way…</vt:lpstr>
      <vt:lpstr>PowerPoint Presentation</vt:lpstr>
      <vt:lpstr>PowerPoint Presentation</vt:lpstr>
      <vt:lpstr>OB Emergency Cart</vt:lpstr>
      <vt:lpstr>OB Emergency Cart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Boogaerts, Garner L</dc:creator>
  <cp:lastModifiedBy>emollenkof</cp:lastModifiedBy>
  <cp:revision>186</cp:revision>
  <dcterms:created xsi:type="dcterms:W3CDTF">2021-02-16T03:28:43Z</dcterms:created>
  <dcterms:modified xsi:type="dcterms:W3CDTF">2021-06-03T19:24:00Z</dcterms:modified>
</cp:coreProperties>
</file>