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3" r:id="rId3"/>
  </p:sldMasterIdLst>
  <p:notesMasterIdLst>
    <p:notesMasterId r:id="rId28"/>
  </p:notesMasterIdLst>
  <p:sldIdLst>
    <p:sldId id="256" r:id="rId4"/>
    <p:sldId id="1311" r:id="rId5"/>
    <p:sldId id="1442" r:id="rId6"/>
    <p:sldId id="1421" r:id="rId7"/>
    <p:sldId id="270" r:id="rId8"/>
    <p:sldId id="1426" r:id="rId9"/>
    <p:sldId id="1422" r:id="rId10"/>
    <p:sldId id="1427" r:id="rId11"/>
    <p:sldId id="1428" r:id="rId12"/>
    <p:sldId id="1424" r:id="rId13"/>
    <p:sldId id="1433" r:id="rId14"/>
    <p:sldId id="1366" r:id="rId15"/>
    <p:sldId id="1434" r:id="rId16"/>
    <p:sldId id="1429" r:id="rId17"/>
    <p:sldId id="1430" r:id="rId18"/>
    <p:sldId id="1431" r:id="rId19"/>
    <p:sldId id="1432" r:id="rId20"/>
    <p:sldId id="1436" r:id="rId21"/>
    <p:sldId id="1423" r:id="rId22"/>
    <p:sldId id="1438" r:id="rId23"/>
    <p:sldId id="1435" r:id="rId24"/>
    <p:sldId id="1437" r:id="rId25"/>
    <p:sldId id="1439" r:id="rId26"/>
    <p:sldId id="13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0D6"/>
    <a:srgbClr val="FF9933"/>
    <a:srgbClr val="FA0000"/>
    <a:srgbClr val="1C355E"/>
    <a:srgbClr val="60C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D3B63-C4BE-4093-8E27-8D5E65D5F6E6}" v="205" dt="2023-10-26T20:13:38.897"/>
    <p1510:client id="{0FB31045-6B2D-47C3-9980-398C1A06D0C8}" v="4" dt="2023-10-26T20:35:08.365"/>
    <p1510:client id="{12B7B6CC-3C6C-441B-82F9-17812C789A17}" v="241" dt="2023-10-26T20:27:12.670"/>
    <p1510:client id="{D4549570-F16F-4825-9909-F2A85BA0C77B}" v="5" dt="2023-10-27T13:25:44.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70" autoAdjust="0"/>
  </p:normalViewPr>
  <p:slideViewPr>
    <p:cSldViewPr snapToGrid="0">
      <p:cViewPr varScale="1">
        <p:scale>
          <a:sx n="112" d="100"/>
          <a:sy n="112" d="100"/>
        </p:scale>
        <p:origin x="69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7BB10-ADA0-4BEF-AC31-E2D3AC68B66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6E971-B8FE-4363-A87A-65DDA5D79A4D}" type="slidenum">
              <a:rPr lang="en-US" smtClean="0"/>
              <a:t>‹#›</a:t>
            </a:fld>
            <a:endParaRPr lang="en-US"/>
          </a:p>
        </p:txBody>
      </p:sp>
    </p:spTree>
    <p:extLst>
      <p:ext uri="{BB962C8B-B14F-4D97-AF65-F5344CB8AC3E}">
        <p14:creationId xmlns:p14="http://schemas.microsoft.com/office/powerpoint/2010/main" val="11080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spreadsheets/d/1hWaB8J76ojbpNPMovDPop1SaYcNGBN7ld7Tj54DFh_k/edit#gi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for today’s action period call. Please put your name and organization into the chat box. Please click on the three dots in the upper corner of your picture, click Rename, and include your name and put your name and organization.  Below you can see buttons to mute, use the chat box, Please put questions in the chat box, we will address them at the end of the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D69C-C63D-8446-B8D1-ED0E17DA5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01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https://docs.google.com/spreadsheets/d/1hWaB8J76ojbpNPMovDPop1SaYcNGBN7ld7Tj54DFh_k/edit#gid=0</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0BCF3-ED0B-4742-8C3D-9D5E28E0A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7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8000" b="1"/>
            </a:lvl1pPr>
          </a:lstStyle>
          <a:p>
            <a:r>
              <a:rPr lang="en-US"/>
              <a:t>Click to Edit</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020BFB-9010-4962-9B60-11F6F87998A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9CE3A-6524-4790-9D70-1B4A3CFEB363}" type="slidenum">
              <a:rPr lang="en-US" smtClean="0"/>
              <a:t>‹#›</a:t>
            </a:fld>
            <a:endParaRPr lang="en-US"/>
          </a:p>
        </p:txBody>
      </p:sp>
    </p:spTree>
    <p:extLst>
      <p:ext uri="{BB962C8B-B14F-4D97-AF65-F5344CB8AC3E}">
        <p14:creationId xmlns:p14="http://schemas.microsoft.com/office/powerpoint/2010/main" val="368664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20BFB-9010-4962-9B60-11F6F87998A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9CE3A-6524-4790-9D70-1B4A3CFEB363}" type="slidenum">
              <a:rPr lang="en-US" smtClean="0"/>
              <a:t>‹#›</a:t>
            </a:fld>
            <a:endParaRPr lang="en-US"/>
          </a:p>
        </p:txBody>
      </p:sp>
      <p:cxnSp>
        <p:nvCxnSpPr>
          <p:cNvPr id="7" name="Straight Arrow Connector 6"/>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54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defRPr b="1"/>
            </a:lvl1pPr>
          </a:lstStyle>
          <a:p>
            <a:br>
              <a:rPr lang="en-US"/>
            </a:br>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20BFB-9010-4962-9B60-11F6F87998A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9CE3A-6524-4790-9D70-1B4A3CFEB363}" type="slidenum">
              <a:rPr lang="en-US" smtClean="0"/>
              <a:t>‹#›</a:t>
            </a:fld>
            <a:endParaRPr lang="en-US"/>
          </a:p>
        </p:txBody>
      </p:sp>
      <p:cxnSp>
        <p:nvCxnSpPr>
          <p:cNvPr id="11" name="Straight Arrow Connector 10"/>
          <p:cNvCxnSpPr/>
          <p:nvPr userDrawn="1"/>
        </p:nvCxnSpPr>
        <p:spPr>
          <a:xfrm>
            <a:off x="9028611" y="365125"/>
            <a:ext cx="1089" cy="5298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1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FF16-8F71-3749-84E3-8398FDBD62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CF241-BC18-2448-96FA-E19CA19E1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11873D-30AD-4D49-B95F-AECB4121532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2D228DFD-AD30-AE44-B838-6F0A3BBAD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CDB8-B611-5D4A-AAB5-4AD4AA2FB9E5}"/>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165530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966B-B6F7-684A-8A8B-C833864DF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C0CB9-8B3A-4A48-A389-129C09364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45B22-67E8-E64C-BA32-4E98EB1A2C38}"/>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DAAD64A2-63F8-4C40-A2B3-3D4A75723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144BF-519B-B24B-AB46-EAA33443CE4F}"/>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39169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27AD-4B85-334A-9344-C1E40EF35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E35A76-3704-C74F-89C3-4AFDDCEEC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8DAB5-B0E4-A742-AE68-A994B0EDCE66}"/>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78FDF21B-309E-F04F-A7CF-3482420E0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308A1-A260-0141-9630-4A2C2C1814B1}"/>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39315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B80D-1F30-C144-B51B-DE27090CB6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E86EC-29F5-5247-98A3-3CC105D53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6614E-78E8-2443-9743-68ACD81D0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B191E-854F-5745-817D-87668CDB16B8}"/>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437D4531-729F-FA47-98E4-7A0F81F73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AF1E-6595-E548-8535-09E779868C68}"/>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28451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6C3A-2B46-A540-AF7E-29F0973ED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D3E9FA-4003-F34D-BD96-F6B9B6353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724994-DDEB-0949-B879-69B474E60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A4018-75CC-5740-99AF-D005344E0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B7167-9642-654F-9DC9-14C490C6E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CD943E-C9A1-7442-8EBD-B08F209C26F9}"/>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8" name="Footer Placeholder 7">
            <a:extLst>
              <a:ext uri="{FF2B5EF4-FFF2-40B4-BE49-F238E27FC236}">
                <a16:creationId xmlns:a16="http://schemas.microsoft.com/office/drawing/2014/main" id="{835B44A5-93D9-284F-93D6-748815606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5EB588-A790-D546-9D98-D6F418CC5CA7}"/>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199583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535C-953D-D441-9614-871195435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C3AEF-27A4-0142-B8DA-69E7457FFE62}"/>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4" name="Footer Placeholder 3">
            <a:extLst>
              <a:ext uri="{FF2B5EF4-FFF2-40B4-BE49-F238E27FC236}">
                <a16:creationId xmlns:a16="http://schemas.microsoft.com/office/drawing/2014/main" id="{1E9D14B7-2C25-CA49-B6DB-20952F3651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6316B-AC4D-FF4D-8BD9-CD7700BF518B}"/>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174921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723A1-5EB7-3A4B-9818-CA005C9E9DD7}"/>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3" name="Footer Placeholder 2">
            <a:extLst>
              <a:ext uri="{FF2B5EF4-FFF2-40B4-BE49-F238E27FC236}">
                <a16:creationId xmlns:a16="http://schemas.microsoft.com/office/drawing/2014/main" id="{F34F62D3-A7C9-124F-908B-CB7674BA0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73C7B6-F9EE-2D4B-8DCD-7CC62AF29760}"/>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771933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1B13-1BB0-0242-A69D-3F119639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CA1D9-3234-0149-AA2B-BFC033A06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3871A-AB60-3F4F-A12C-78A13E06D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4FB05-F4B7-484F-8A87-B1864FE5D3B4}"/>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20BA0B80-A27C-F441-8F90-DF1E51893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133A7-B7F5-A446-9670-1900CA7810DA}"/>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5001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020BFB-9010-4962-9B60-11F6F87998A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9CE3A-6524-4790-9D70-1B4A3CFEB363}" type="slidenum">
              <a:rPr lang="en-US" smtClean="0"/>
              <a:t>‹#›</a:t>
            </a:fld>
            <a:endParaRPr lang="en-US"/>
          </a:p>
        </p:txBody>
      </p:sp>
      <p:cxnSp>
        <p:nvCxnSpPr>
          <p:cNvPr id="11" name="Straight Arrow Connector 10"/>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0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4B15-D4CB-F444-AA7F-B4F12DBCD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0490-40DB-3B49-8A18-58BAFFF14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CA1F3F-CFFC-3143-8261-DCD44BD48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21549-110D-8A4C-A7C2-59B305BFA7F0}"/>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096DA234-E1CA-5D45-BB9F-69D572F84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C2BAF-F947-2E40-9F4C-D0ADE2388014}"/>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08863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C778-6F18-2645-A8E0-5E0445058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7B43EA-670A-624C-83E1-22A4E0771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F8FEF-561A-D542-B62F-3959796C0A4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3AA44006-3DE0-E54A-8F51-3E9A02ECF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3C050-BE41-7E4D-B1D9-22B03AF5ED0E}"/>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9125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B6696-F0EF-9A4D-ACBE-B98338F5C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EA3477-1ADB-3143-9581-FE95AD2E7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8192B-D83E-8748-A24D-1729D0626CB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0EC4C52E-6742-1746-8142-CB231E502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61AB6-9FA0-044F-98FD-4D228DF76ED1}"/>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4217939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FF16-8F71-3749-84E3-8398FDBD625E}"/>
              </a:ext>
            </a:extLst>
          </p:cNvPr>
          <p:cNvSpPr>
            <a:spLocks noGrp="1"/>
          </p:cNvSpPr>
          <p:nvPr>
            <p:ph type="ctrTitle"/>
          </p:nvPr>
        </p:nvSpPr>
        <p:spPr>
          <a:xfrm>
            <a:off x="1524000" y="1122363"/>
            <a:ext cx="9144000" cy="2387600"/>
          </a:xfrm>
        </p:spPr>
        <p:txBody>
          <a:bodyPr anchor="b">
            <a:normAutofit/>
          </a:bodyPr>
          <a:lstStyle>
            <a:lvl1pPr algn="ctr">
              <a:defRPr sz="8000" b="1">
                <a:latin typeface="+mj-lt"/>
              </a:defRPr>
            </a:lvl1pPr>
          </a:lstStyle>
          <a:p>
            <a:r>
              <a:rPr lang="en-US" dirty="0"/>
              <a:t>Click to edit</a:t>
            </a:r>
          </a:p>
        </p:txBody>
      </p:sp>
      <p:sp>
        <p:nvSpPr>
          <p:cNvPr id="3" name="Subtitle 2">
            <a:extLst>
              <a:ext uri="{FF2B5EF4-FFF2-40B4-BE49-F238E27FC236}">
                <a16:creationId xmlns:a16="http://schemas.microsoft.com/office/drawing/2014/main" id="{F56CF241-BC18-2448-96FA-E19CA19E1989}"/>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C11873D-30AD-4D49-B95F-AECB4121532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2D228DFD-AD30-AE44-B838-6F0A3BBAD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CDB8-B611-5D4A-AAB5-4AD4AA2FB9E5}"/>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3191913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966B-B6F7-684A-8A8B-C833864DFD5B}"/>
              </a:ext>
            </a:extLst>
          </p:cNvPr>
          <p:cNvSpPr>
            <a:spLocks noGrp="1"/>
          </p:cNvSpPr>
          <p:nvPr>
            <p:ph type="title"/>
          </p:nvPr>
        </p:nvSpPr>
        <p:spPr/>
        <p:txBody>
          <a:bodyPr>
            <a:normAutofit/>
          </a:bodyPr>
          <a:lstStyle>
            <a:lvl1pPr>
              <a:defRPr sz="48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82C0CB9-8B3A-4A48-A389-129C09364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45B22-67E8-E64C-BA32-4E98EB1A2C38}"/>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DAAD64A2-63F8-4C40-A2B3-3D4A75723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144BF-519B-B24B-AB46-EAA33443CE4F}"/>
              </a:ext>
            </a:extLst>
          </p:cNvPr>
          <p:cNvSpPr>
            <a:spLocks noGrp="1"/>
          </p:cNvSpPr>
          <p:nvPr>
            <p:ph type="sldNum" sz="quarter" idx="12"/>
          </p:nvPr>
        </p:nvSpPr>
        <p:spPr/>
        <p:txBody>
          <a:bodyPr/>
          <a:lstStyle/>
          <a:p>
            <a:fld id="{AA4E7A8A-D9C1-4443-A2BA-619E2124B11D}" type="slidenum">
              <a:rPr lang="en-US" smtClean="0"/>
              <a:t>‹#›</a:t>
            </a:fld>
            <a:endParaRPr lang="en-US"/>
          </a:p>
        </p:txBody>
      </p:sp>
      <p:cxnSp>
        <p:nvCxnSpPr>
          <p:cNvPr id="8" name="Straight Arrow Connector 7"/>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998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27AD-4B85-334A-9344-C1E40EF3500F}"/>
              </a:ext>
            </a:extLst>
          </p:cNvPr>
          <p:cNvSpPr>
            <a:spLocks noGrp="1"/>
          </p:cNvSpPr>
          <p:nvPr>
            <p:ph type="title"/>
          </p:nvPr>
        </p:nvSpPr>
        <p:spPr>
          <a:xfrm>
            <a:off x="831850" y="1709738"/>
            <a:ext cx="10515600" cy="2852737"/>
          </a:xfrm>
        </p:spPr>
        <p:txBody>
          <a:bodyPr anchor="b">
            <a:normAutofit/>
          </a:bodyPr>
          <a:lstStyle>
            <a:lvl1pPr>
              <a:defRPr sz="8000" b="1">
                <a:latin typeface="+mj-lt"/>
              </a:defRPr>
            </a:lvl1pPr>
          </a:lstStyle>
          <a:p>
            <a:r>
              <a:rPr lang="en-US" dirty="0"/>
              <a:t>Click to edit Master title </a:t>
            </a:r>
          </a:p>
        </p:txBody>
      </p:sp>
      <p:sp>
        <p:nvSpPr>
          <p:cNvPr id="3" name="Text Placeholder 2">
            <a:extLst>
              <a:ext uri="{FF2B5EF4-FFF2-40B4-BE49-F238E27FC236}">
                <a16:creationId xmlns:a16="http://schemas.microsoft.com/office/drawing/2014/main" id="{1EE35A76-3704-C74F-89C3-4AFDDCEEC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8DAB5-B0E4-A742-AE68-A994B0EDCE66}"/>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78FDF21B-309E-F04F-A7CF-3482420E0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308A1-A260-0141-9630-4A2C2C1814B1}"/>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4212559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B80D-1F30-C144-B51B-DE27090CB69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EE86EC-29F5-5247-98A3-3CC105D53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6614E-78E8-2443-9743-68ACD81D0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B191E-854F-5745-817D-87668CDB16B8}"/>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437D4531-729F-FA47-98E4-7A0F81F73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AF1E-6595-E548-8535-09E779868C68}"/>
              </a:ext>
            </a:extLst>
          </p:cNvPr>
          <p:cNvSpPr>
            <a:spLocks noGrp="1"/>
          </p:cNvSpPr>
          <p:nvPr>
            <p:ph type="sldNum" sz="quarter" idx="12"/>
          </p:nvPr>
        </p:nvSpPr>
        <p:spPr/>
        <p:txBody>
          <a:bodyPr/>
          <a:lstStyle/>
          <a:p>
            <a:fld id="{AA4E7A8A-D9C1-4443-A2BA-619E2124B11D}" type="slidenum">
              <a:rPr lang="en-US" smtClean="0"/>
              <a:t>‹#›</a:t>
            </a:fld>
            <a:endParaRPr lang="en-US"/>
          </a:p>
        </p:txBody>
      </p:sp>
      <p:cxnSp>
        <p:nvCxnSpPr>
          <p:cNvPr id="8" name="Straight Arrow Connector 7"/>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2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6C3A-2B46-A540-AF7E-29F0973ED10E}"/>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AD3E9FA-4003-F34D-BD96-F6B9B6353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724994-DDEB-0949-B879-69B474E60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A4018-75CC-5740-99AF-D005344E0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B7167-9642-654F-9DC9-14C490C6E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CD943E-C9A1-7442-8EBD-B08F209C26F9}"/>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8" name="Footer Placeholder 7">
            <a:extLst>
              <a:ext uri="{FF2B5EF4-FFF2-40B4-BE49-F238E27FC236}">
                <a16:creationId xmlns:a16="http://schemas.microsoft.com/office/drawing/2014/main" id="{835B44A5-93D9-284F-93D6-748815606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5EB588-A790-D546-9D98-D6F418CC5CA7}"/>
              </a:ext>
            </a:extLst>
          </p:cNvPr>
          <p:cNvSpPr>
            <a:spLocks noGrp="1"/>
          </p:cNvSpPr>
          <p:nvPr>
            <p:ph type="sldNum" sz="quarter" idx="12"/>
          </p:nvPr>
        </p:nvSpPr>
        <p:spPr/>
        <p:txBody>
          <a:bodyPr/>
          <a:lstStyle/>
          <a:p>
            <a:fld id="{AA4E7A8A-D9C1-4443-A2BA-619E2124B11D}" type="slidenum">
              <a:rPr lang="en-US" smtClean="0"/>
              <a:t>‹#›</a:t>
            </a:fld>
            <a:endParaRPr lang="en-US"/>
          </a:p>
        </p:txBody>
      </p:sp>
      <p:cxnSp>
        <p:nvCxnSpPr>
          <p:cNvPr id="10" name="Straight Arrow Connector 9"/>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43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535C-953D-D441-9614-87119543523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35C3AEF-27A4-0142-B8DA-69E7457FFE62}"/>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4" name="Footer Placeholder 3">
            <a:extLst>
              <a:ext uri="{FF2B5EF4-FFF2-40B4-BE49-F238E27FC236}">
                <a16:creationId xmlns:a16="http://schemas.microsoft.com/office/drawing/2014/main" id="{1E9D14B7-2C25-CA49-B6DB-20952F3651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6316B-AC4D-FF4D-8BD9-CD7700BF518B}"/>
              </a:ext>
            </a:extLst>
          </p:cNvPr>
          <p:cNvSpPr>
            <a:spLocks noGrp="1"/>
          </p:cNvSpPr>
          <p:nvPr>
            <p:ph type="sldNum" sz="quarter" idx="12"/>
          </p:nvPr>
        </p:nvSpPr>
        <p:spPr/>
        <p:txBody>
          <a:bodyPr/>
          <a:lstStyle/>
          <a:p>
            <a:fld id="{AA4E7A8A-D9C1-4443-A2BA-619E2124B11D}" type="slidenum">
              <a:rPr lang="en-US" smtClean="0"/>
              <a:t>‹#›</a:t>
            </a:fld>
            <a:endParaRPr lang="en-US"/>
          </a:p>
        </p:txBody>
      </p:sp>
      <p:cxnSp>
        <p:nvCxnSpPr>
          <p:cNvPr id="6" name="Straight Arrow Connector 5"/>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5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723A1-5EB7-3A4B-9818-CA005C9E9DD7}"/>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3" name="Footer Placeholder 2">
            <a:extLst>
              <a:ext uri="{FF2B5EF4-FFF2-40B4-BE49-F238E27FC236}">
                <a16:creationId xmlns:a16="http://schemas.microsoft.com/office/drawing/2014/main" id="{F34F62D3-A7C9-124F-908B-CB7674BA0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73C7B6-F9EE-2D4B-8DCD-7CC62AF29760}"/>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998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020BFB-9010-4962-9B60-11F6F87998A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9CE3A-6524-4790-9D70-1B4A3CFEB363}" type="slidenum">
              <a:rPr lang="en-US" smtClean="0"/>
              <a:t>‹#›</a:t>
            </a:fld>
            <a:endParaRPr lang="en-US"/>
          </a:p>
        </p:txBody>
      </p:sp>
    </p:spTree>
    <p:extLst>
      <p:ext uri="{BB962C8B-B14F-4D97-AF65-F5344CB8AC3E}">
        <p14:creationId xmlns:p14="http://schemas.microsoft.com/office/powerpoint/2010/main" val="484311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1B13-1BB0-0242-A69D-3F119639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CA1D9-3234-0149-AA2B-BFC033A06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3871A-AB60-3F4F-A12C-78A13E06D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4FB05-F4B7-484F-8A87-B1864FE5D3B4}"/>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20BA0B80-A27C-F441-8F90-DF1E51893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133A7-B7F5-A446-9670-1900CA7810DA}"/>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73998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4B15-D4CB-F444-AA7F-B4F12DBCD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0490-40DB-3B49-8A18-58BAFFF14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CA1F3F-CFFC-3143-8261-DCD44BD48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21549-110D-8A4C-A7C2-59B305BFA7F0}"/>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6" name="Footer Placeholder 5">
            <a:extLst>
              <a:ext uri="{FF2B5EF4-FFF2-40B4-BE49-F238E27FC236}">
                <a16:creationId xmlns:a16="http://schemas.microsoft.com/office/drawing/2014/main" id="{096DA234-E1CA-5D45-BB9F-69D572F84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C2BAF-F947-2E40-9F4C-D0ADE2388014}"/>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4141194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C778-6F18-2645-A8E0-5E0445058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7B43EA-670A-624C-83E1-22A4E0771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F8FEF-561A-D542-B62F-3959796C0A4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3AA44006-3DE0-E54A-8F51-3E9A02ECF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3C050-BE41-7E4D-B1D9-22B03AF5ED0E}"/>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93705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B6696-F0EF-9A4D-ACBE-B98338F5C0F5}"/>
              </a:ext>
            </a:extLst>
          </p:cNvPr>
          <p:cNvSpPr>
            <a:spLocks noGrp="1"/>
          </p:cNvSpPr>
          <p:nvPr>
            <p:ph type="title" orient="vert"/>
          </p:nvPr>
        </p:nvSpPr>
        <p:spPr>
          <a:xfrm>
            <a:off x="8610599" y="365125"/>
            <a:ext cx="1829937"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5EA3477-1ADB-3143-9581-FE95AD2E75AA}"/>
              </a:ext>
            </a:extLst>
          </p:cNvPr>
          <p:cNvSpPr>
            <a:spLocks noGrp="1"/>
          </p:cNvSpPr>
          <p:nvPr>
            <p:ph type="body" orient="vert" idx="1"/>
          </p:nvPr>
        </p:nvSpPr>
        <p:spPr>
          <a:xfrm>
            <a:off x="838200" y="365125"/>
            <a:ext cx="7445991"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08192B-D83E-8748-A24D-1729D0626CBB}"/>
              </a:ext>
            </a:extLst>
          </p:cNvPr>
          <p:cNvSpPr>
            <a:spLocks noGrp="1"/>
          </p:cNvSpPr>
          <p:nvPr>
            <p:ph type="dt" sz="half" idx="10"/>
          </p:nvPr>
        </p:nvSpPr>
        <p:spPr/>
        <p:txBody>
          <a:body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0EC4C52E-6742-1746-8142-CB231E502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61AB6-9FA0-044F-98FD-4D228DF76ED1}"/>
              </a:ext>
            </a:extLst>
          </p:cNvPr>
          <p:cNvSpPr>
            <a:spLocks noGrp="1"/>
          </p:cNvSpPr>
          <p:nvPr>
            <p:ph type="sldNum" sz="quarter" idx="12"/>
          </p:nvPr>
        </p:nvSpPr>
        <p:spPr/>
        <p:txBody>
          <a:bodyPr/>
          <a:lstStyle/>
          <a:p>
            <a:fld id="{AA4E7A8A-D9C1-4443-A2BA-619E2124B11D}" type="slidenum">
              <a:rPr lang="en-US" smtClean="0"/>
              <a:t>‹#›</a:t>
            </a:fld>
            <a:endParaRPr lang="en-US"/>
          </a:p>
        </p:txBody>
      </p:sp>
    </p:spTree>
    <p:extLst>
      <p:ext uri="{BB962C8B-B14F-4D97-AF65-F5344CB8AC3E}">
        <p14:creationId xmlns:p14="http://schemas.microsoft.com/office/powerpoint/2010/main" val="211806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020BFB-9010-4962-9B60-11F6F87998A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9CE3A-6524-4790-9D70-1B4A3CFEB363}" type="slidenum">
              <a:rPr lang="en-US" smtClean="0"/>
              <a:t>‹#›</a:t>
            </a:fld>
            <a:endParaRPr lang="en-US"/>
          </a:p>
        </p:txBody>
      </p:sp>
      <p:cxnSp>
        <p:nvCxnSpPr>
          <p:cNvPr id="8" name="Straight Arrow Connector 7"/>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79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020BFB-9010-4962-9B60-11F6F87998A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9CE3A-6524-4790-9D70-1B4A3CFEB363}" type="slidenum">
              <a:rPr lang="en-US" smtClean="0"/>
              <a:t>‹#›</a:t>
            </a:fld>
            <a:endParaRPr lang="en-US"/>
          </a:p>
        </p:txBody>
      </p:sp>
      <p:cxnSp>
        <p:nvCxnSpPr>
          <p:cNvPr id="10" name="Straight Arrow Connector 9"/>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9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17020BFB-9010-4962-9B60-11F6F87998A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9CE3A-6524-4790-9D70-1B4A3CFEB363}" type="slidenum">
              <a:rPr lang="en-US" smtClean="0"/>
              <a:t>‹#›</a:t>
            </a:fld>
            <a:endParaRPr lang="en-US"/>
          </a:p>
        </p:txBody>
      </p:sp>
      <p:cxnSp>
        <p:nvCxnSpPr>
          <p:cNvPr id="6" name="Straight Arrow Connector 5"/>
          <p:cNvCxnSpPr/>
          <p:nvPr userDrawn="1"/>
        </p:nvCxnSpPr>
        <p:spPr>
          <a:xfrm flipV="1">
            <a:off x="1047750" y="1332411"/>
            <a:ext cx="7234101" cy="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1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20BFB-9010-4962-9B60-11F6F87998A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9CE3A-6524-4790-9D70-1B4A3CFEB363}" type="slidenum">
              <a:rPr lang="en-US" smtClean="0"/>
              <a:t>‹#›</a:t>
            </a:fld>
            <a:endParaRPr lang="en-US"/>
          </a:p>
        </p:txBody>
      </p:sp>
    </p:spTree>
    <p:extLst>
      <p:ext uri="{BB962C8B-B14F-4D97-AF65-F5344CB8AC3E}">
        <p14:creationId xmlns:p14="http://schemas.microsoft.com/office/powerpoint/2010/main" val="279725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020BFB-9010-4962-9B60-11F6F87998A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9CE3A-6524-4790-9D70-1B4A3CFEB363}" type="slidenum">
              <a:rPr lang="en-US" smtClean="0"/>
              <a:t>‹#›</a:t>
            </a:fld>
            <a:endParaRPr lang="en-US"/>
          </a:p>
        </p:txBody>
      </p:sp>
    </p:spTree>
    <p:extLst>
      <p:ext uri="{BB962C8B-B14F-4D97-AF65-F5344CB8AC3E}">
        <p14:creationId xmlns:p14="http://schemas.microsoft.com/office/powerpoint/2010/main" val="364693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020BFB-9010-4962-9B60-11F6F87998A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9CE3A-6524-4790-9D70-1B4A3CFEB363}" type="slidenum">
              <a:rPr lang="en-US" smtClean="0"/>
              <a:t>‹#›</a:t>
            </a:fld>
            <a:endParaRPr lang="en-US"/>
          </a:p>
        </p:txBody>
      </p:sp>
    </p:spTree>
    <p:extLst>
      <p:ext uri="{BB962C8B-B14F-4D97-AF65-F5344CB8AC3E}">
        <p14:creationId xmlns:p14="http://schemas.microsoft.com/office/powerpoint/2010/main" val="310995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7355D"/>
                </a:solidFill>
              </a:defRPr>
            </a:lvl1pPr>
          </a:lstStyle>
          <a:p>
            <a:fld id="{17020BFB-9010-4962-9B60-11F6F87998A9}" type="datetimeFigureOut">
              <a:rPr lang="en-US" smtClean="0"/>
              <a:pPr/>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17355D"/>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7355D"/>
                </a:solidFill>
              </a:defRPr>
            </a:lvl1pPr>
          </a:lstStyle>
          <a:p>
            <a:fld id="{E499CE3A-6524-4790-9D70-1B4A3CFEB363}" type="slidenum">
              <a:rPr lang="en-US" smtClean="0"/>
              <a:pPr/>
              <a:t>‹#›</a:t>
            </a:fld>
            <a:endParaRPr lang="en-US"/>
          </a:p>
        </p:txBody>
      </p:sp>
      <p:sp>
        <p:nvSpPr>
          <p:cNvPr id="8" name="object 9">
            <a:extLst>
              <a:ext uri="{FF2B5EF4-FFF2-40B4-BE49-F238E27FC236}">
                <a16:creationId xmlns:a16="http://schemas.microsoft.com/office/drawing/2014/main" id="{C6B01EC6-2AA4-41D7-A2E2-7D96BA9D0509}"/>
              </a:ext>
            </a:extLst>
          </p:cNvPr>
          <p:cNvSpPr/>
          <p:nvPr userDrawn="1"/>
        </p:nvSpPr>
        <p:spPr>
          <a:xfrm>
            <a:off x="10521314" y="130323"/>
            <a:ext cx="1541388" cy="1345780"/>
          </a:xfrm>
          <a:prstGeom prst="rect">
            <a:avLst/>
          </a:prstGeom>
          <a:blipFill>
            <a:blip r:embed="rId13" cstate="print"/>
            <a:stretch>
              <a:fillRect/>
            </a:stretch>
          </a:blipFill>
        </p:spPr>
        <p:txBody>
          <a:bodyPr wrap="square" lIns="0" tIns="0" rIns="0" bIns="0" rtlCol="0"/>
          <a:lstStyle/>
          <a:p>
            <a:endParaRPr sz="1200"/>
          </a:p>
        </p:txBody>
      </p:sp>
    </p:spTree>
    <p:extLst>
      <p:ext uri="{BB962C8B-B14F-4D97-AF65-F5344CB8AC3E}">
        <p14:creationId xmlns:p14="http://schemas.microsoft.com/office/powerpoint/2010/main" val="2816564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a:solidFill>
            <a:srgbClr val="17355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5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55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55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55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5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D1D85-B8B6-C44E-8053-3BD35724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B042E-25E2-574E-B2CA-A122E122F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2AAF3-F3FF-5A4D-9F34-1578A69FA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9EE0EDDE-458D-1349-9738-974175FAD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CC2FE-4DFE-CE49-804F-F61585028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A8A-D9C1-4443-A2BA-619E2124B11D}" type="slidenum">
              <a:rPr lang="en-US" smtClean="0"/>
              <a:t>‹#›</a:t>
            </a:fld>
            <a:endParaRPr lang="en-US"/>
          </a:p>
        </p:txBody>
      </p:sp>
    </p:spTree>
    <p:extLst>
      <p:ext uri="{BB962C8B-B14F-4D97-AF65-F5344CB8AC3E}">
        <p14:creationId xmlns:p14="http://schemas.microsoft.com/office/powerpoint/2010/main" val="3814141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D1D85-B8B6-C44E-8053-3BD35724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4B042E-25E2-574E-B2CA-A122E122F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2AAF3-F3FF-5A4D-9F34-1578A69FA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4AF4E-141F-3C48-A056-0A15158542CD}" type="datetimeFigureOut">
              <a:rPr lang="en-US" smtClean="0"/>
              <a:t>1/17/2024</a:t>
            </a:fld>
            <a:endParaRPr lang="en-US"/>
          </a:p>
        </p:txBody>
      </p:sp>
      <p:sp>
        <p:nvSpPr>
          <p:cNvPr id="5" name="Footer Placeholder 4">
            <a:extLst>
              <a:ext uri="{FF2B5EF4-FFF2-40B4-BE49-F238E27FC236}">
                <a16:creationId xmlns:a16="http://schemas.microsoft.com/office/drawing/2014/main" id="{9EE0EDDE-458D-1349-9738-974175FAD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CC2FE-4DFE-CE49-804F-F61585028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A8A-D9C1-4443-A2BA-619E2124B11D}" type="slidenum">
              <a:rPr lang="en-US" smtClean="0"/>
              <a:t>‹#›</a:t>
            </a:fld>
            <a:endParaRPr lang="en-US"/>
          </a:p>
        </p:txBody>
      </p:sp>
      <p:pic>
        <p:nvPicPr>
          <p:cNvPr id="7" name="Picture 6">
            <a:extLst>
              <a:ext uri="{FF2B5EF4-FFF2-40B4-BE49-F238E27FC236}">
                <a16:creationId xmlns:a16="http://schemas.microsoft.com/office/drawing/2014/main" id="{3D71AB8D-F833-EE44-BB16-CD264BC23AD7}"/>
              </a:ext>
            </a:extLst>
          </p:cNvPr>
          <p:cNvPicPr>
            <a:picLocks noChangeAspect="1"/>
          </p:cNvPicPr>
          <p:nvPr userDrawn="1"/>
        </p:nvPicPr>
        <p:blipFill>
          <a:blip r:embed="rId13"/>
          <a:stretch>
            <a:fillRect/>
          </a:stretch>
        </p:blipFill>
        <p:spPr>
          <a:xfrm>
            <a:off x="10358651" y="59224"/>
            <a:ext cx="1791427" cy="1651472"/>
          </a:xfrm>
          <a:prstGeom prst="rect">
            <a:avLst/>
          </a:prstGeom>
        </p:spPr>
      </p:pic>
    </p:spTree>
    <p:extLst>
      <p:ext uri="{BB962C8B-B14F-4D97-AF65-F5344CB8AC3E}">
        <p14:creationId xmlns:p14="http://schemas.microsoft.com/office/powerpoint/2010/main" val="352645131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lpqc.org/initiatives/htn"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lpqc.org/initiatives/ht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info@alpqc.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pq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alpq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info@alpqc.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55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71AB8D-F833-EE44-BB16-CD264BC23AD7}"/>
              </a:ext>
            </a:extLst>
          </p:cNvPr>
          <p:cNvPicPr>
            <a:picLocks noChangeAspect="1"/>
          </p:cNvPicPr>
          <p:nvPr/>
        </p:nvPicPr>
        <p:blipFill>
          <a:blip r:embed="rId2"/>
          <a:stretch>
            <a:fillRect/>
          </a:stretch>
        </p:blipFill>
        <p:spPr>
          <a:xfrm>
            <a:off x="10080713" y="59223"/>
            <a:ext cx="2069366" cy="1907697"/>
          </a:xfrm>
          <a:prstGeom prst="rect">
            <a:avLst/>
          </a:prstGeom>
        </p:spPr>
      </p:pic>
      <p:sp>
        <p:nvSpPr>
          <p:cNvPr id="60" name="TextBox 59">
            <a:extLst>
              <a:ext uri="{FF2B5EF4-FFF2-40B4-BE49-F238E27FC236}">
                <a16:creationId xmlns:a16="http://schemas.microsoft.com/office/drawing/2014/main" id="{29A714D9-C665-EF45-A6DF-E3C59C76F90B}"/>
              </a:ext>
            </a:extLst>
          </p:cNvPr>
          <p:cNvSpPr txBox="1"/>
          <p:nvPr/>
        </p:nvSpPr>
        <p:spPr>
          <a:xfrm>
            <a:off x="354242" y="1379091"/>
            <a:ext cx="11595529"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Maternal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cxnSp>
        <p:nvCxnSpPr>
          <p:cNvPr id="61" name="Straight Connector 60">
            <a:extLst>
              <a:ext uri="{FF2B5EF4-FFF2-40B4-BE49-F238E27FC236}">
                <a16:creationId xmlns:a16="http://schemas.microsoft.com/office/drawing/2014/main" id="{E17B6709-F80E-9B46-B605-6964D83E364B}"/>
              </a:ext>
            </a:extLst>
          </p:cNvPr>
          <p:cNvCxnSpPr>
            <a:cxnSpLocks/>
          </p:cNvCxnSpPr>
          <p:nvPr/>
        </p:nvCxnSpPr>
        <p:spPr>
          <a:xfrm>
            <a:off x="354242" y="3957379"/>
            <a:ext cx="10700749" cy="0"/>
          </a:xfrm>
          <a:prstGeom prst="line">
            <a:avLst/>
          </a:prstGeom>
          <a:ln w="25400">
            <a:solidFill>
              <a:srgbClr val="83BE42">
                <a:alpha val="78000"/>
              </a:srgb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C27BD83-0B14-0D43-83CF-3B3B8000B39E}"/>
              </a:ext>
            </a:extLst>
          </p:cNvPr>
          <p:cNvSpPr txBox="1"/>
          <p:nvPr/>
        </p:nvSpPr>
        <p:spPr>
          <a:xfrm>
            <a:off x="388841" y="5399091"/>
            <a:ext cx="4301784"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Action Period Call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January 17</a:t>
            </a:r>
            <a:r>
              <a:rPr lang="en-US" sz="2000" b="1" baseline="30000" dirty="0">
                <a:solidFill>
                  <a:prstClr val="white"/>
                </a:solidFill>
                <a:latin typeface="Calibri" panose="020F0502020204030204"/>
              </a:rPr>
              <a:t>th</a:t>
            </a:r>
            <a:r>
              <a:rPr lang="en-US" sz="2000" b="1" dirty="0">
                <a:solidFill>
                  <a:prstClr val="white"/>
                </a:solidFill>
                <a:latin typeface="Calibri" panose="020F0502020204030204"/>
              </a:rPr>
              <a:t>, 2024</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1:00 – 2:00 PM CT</a:t>
            </a:r>
          </a:p>
        </p:txBody>
      </p:sp>
    </p:spTree>
    <p:extLst>
      <p:ext uri="{BB962C8B-B14F-4D97-AF65-F5344CB8AC3E}">
        <p14:creationId xmlns:p14="http://schemas.microsoft.com/office/powerpoint/2010/main" val="258963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355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71AB8D-F833-EE44-BB16-CD264BC23AD7}"/>
              </a:ext>
            </a:extLst>
          </p:cNvPr>
          <p:cNvPicPr>
            <a:picLocks noChangeAspect="1"/>
          </p:cNvPicPr>
          <p:nvPr/>
        </p:nvPicPr>
        <p:blipFill>
          <a:blip r:embed="rId2"/>
          <a:stretch>
            <a:fillRect/>
          </a:stretch>
        </p:blipFill>
        <p:spPr>
          <a:xfrm>
            <a:off x="10080713" y="59223"/>
            <a:ext cx="2069366" cy="1907697"/>
          </a:xfrm>
          <a:prstGeom prst="rect">
            <a:avLst/>
          </a:prstGeom>
        </p:spPr>
      </p:pic>
      <p:sp>
        <p:nvSpPr>
          <p:cNvPr id="60" name="TextBox 59">
            <a:extLst>
              <a:ext uri="{FF2B5EF4-FFF2-40B4-BE49-F238E27FC236}">
                <a16:creationId xmlns:a16="http://schemas.microsoft.com/office/drawing/2014/main" id="{29A714D9-C665-EF45-A6DF-E3C59C76F90B}"/>
              </a:ext>
            </a:extLst>
          </p:cNvPr>
          <p:cNvSpPr txBox="1"/>
          <p:nvPr/>
        </p:nvSpPr>
        <p:spPr>
          <a:xfrm>
            <a:off x="301079" y="2876510"/>
            <a:ext cx="11595529" cy="1015663"/>
          </a:xfrm>
          <a:prstGeom prst="rect">
            <a:avLst/>
          </a:prstGeom>
          <a:noFill/>
        </p:spPr>
        <p:txBody>
          <a:bodyPr wrap="square" lIns="91440" tIns="45720" rIns="91440" bIns="45720" rtlCol="0" anchor="t">
            <a:spAutoFit/>
          </a:bodyPr>
          <a:lstStyle/>
          <a:p>
            <a:pPr>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Calibri"/>
              </a:rPr>
              <a:t>Obstetric Hemorrhage </a:t>
            </a:r>
            <a:endParaRPr lang="en-US" sz="2800" i="0" u="none" strike="noStrike" kern="1200" cap="none" spc="0" normalizeH="0" baseline="0" noProof="0" dirty="0">
              <a:ln>
                <a:noFill/>
              </a:ln>
              <a:solidFill>
                <a:srgbClr val="000000"/>
              </a:solidFill>
              <a:effectLst/>
              <a:uLnTx/>
              <a:uFillTx/>
              <a:latin typeface="Calibri" panose="020F0502020204030204"/>
              <a:ea typeface="Calibri"/>
              <a:cs typeface="Calibri" panose="020F0502020204030204" pitchFamily="34" charset="0"/>
            </a:endParaRPr>
          </a:p>
        </p:txBody>
      </p:sp>
      <p:cxnSp>
        <p:nvCxnSpPr>
          <p:cNvPr id="61" name="Straight Connector 60">
            <a:extLst>
              <a:ext uri="{FF2B5EF4-FFF2-40B4-BE49-F238E27FC236}">
                <a16:creationId xmlns:a16="http://schemas.microsoft.com/office/drawing/2014/main" id="{E17B6709-F80E-9B46-B605-6964D83E364B}"/>
              </a:ext>
            </a:extLst>
          </p:cNvPr>
          <p:cNvCxnSpPr>
            <a:cxnSpLocks/>
          </p:cNvCxnSpPr>
          <p:nvPr/>
        </p:nvCxnSpPr>
        <p:spPr>
          <a:xfrm>
            <a:off x="354242" y="3957379"/>
            <a:ext cx="10700749" cy="0"/>
          </a:xfrm>
          <a:prstGeom prst="line">
            <a:avLst/>
          </a:prstGeom>
          <a:ln w="25400">
            <a:solidFill>
              <a:srgbClr val="83BE42">
                <a:alpha val="78000"/>
              </a:srgb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C27BD83-0B14-0D43-83CF-3B3B8000B39E}"/>
              </a:ext>
            </a:extLst>
          </p:cNvPr>
          <p:cNvSpPr txBox="1"/>
          <p:nvPr/>
        </p:nvSpPr>
        <p:spPr>
          <a:xfrm>
            <a:off x="353399" y="4087742"/>
            <a:ext cx="4301784" cy="707886"/>
          </a:xfrm>
          <a:prstGeom prst="rect">
            <a:avLst/>
          </a:prstGeom>
          <a:noFill/>
        </p:spPr>
        <p:txBody>
          <a:bodyPr wrap="square" lIns="91440" tIns="45720" rIns="91440" bIns="45720" rtlCol="0" anchor="t">
            <a:spAutoFit/>
          </a:bodyPr>
          <a:lstStyle/>
          <a:p>
            <a:pPr>
              <a:defRPr/>
            </a:pPr>
            <a:r>
              <a:rPr lang="en-US" sz="2000" b="1" dirty="0">
                <a:solidFill>
                  <a:schemeClr val="bg1"/>
                </a:solidFill>
                <a:latin typeface="Calibri" panose="020F0502020204030204"/>
              </a:rPr>
              <a:t>Kickoff</a:t>
            </a: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263949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B8F5-EAE3-F66F-D71D-B2EC652DB1B9}"/>
              </a:ext>
            </a:extLst>
          </p:cNvPr>
          <p:cNvSpPr>
            <a:spLocks noGrp="1"/>
          </p:cNvSpPr>
          <p:nvPr>
            <p:ph type="title"/>
          </p:nvPr>
        </p:nvSpPr>
        <p:spPr/>
        <p:txBody>
          <a:bodyPr/>
          <a:lstStyle/>
          <a:p>
            <a:r>
              <a:rPr lang="en-US" dirty="0"/>
              <a:t>Where Do I Start?</a:t>
            </a:r>
          </a:p>
        </p:txBody>
      </p:sp>
      <p:pic>
        <p:nvPicPr>
          <p:cNvPr id="5" name="Content Placeholder 4">
            <a:extLst>
              <a:ext uri="{FF2B5EF4-FFF2-40B4-BE49-F238E27FC236}">
                <a16:creationId xmlns:a16="http://schemas.microsoft.com/office/drawing/2014/main" id="{7E671E90-912C-C4E0-71EC-6A71FA8757B5}"/>
              </a:ext>
            </a:extLst>
          </p:cNvPr>
          <p:cNvPicPr>
            <a:picLocks noGrp="1" noChangeAspect="1"/>
          </p:cNvPicPr>
          <p:nvPr>
            <p:ph idx="1"/>
          </p:nvPr>
        </p:nvPicPr>
        <p:blipFill>
          <a:blip r:embed="rId2"/>
          <a:stretch>
            <a:fillRect/>
          </a:stretch>
        </p:blipFill>
        <p:spPr>
          <a:xfrm>
            <a:off x="838200" y="1919696"/>
            <a:ext cx="10515600" cy="4163195"/>
          </a:xfrm>
        </p:spPr>
      </p:pic>
      <p:sp>
        <p:nvSpPr>
          <p:cNvPr id="6" name="Arrow: Left 5">
            <a:extLst>
              <a:ext uri="{FF2B5EF4-FFF2-40B4-BE49-F238E27FC236}">
                <a16:creationId xmlns:a16="http://schemas.microsoft.com/office/drawing/2014/main" id="{E59DF54B-7BE0-9A03-7BE7-01C4B6F642E9}"/>
              </a:ext>
            </a:extLst>
          </p:cNvPr>
          <p:cNvSpPr/>
          <p:nvPr/>
        </p:nvSpPr>
        <p:spPr>
          <a:xfrm>
            <a:off x="5781996" y="2791213"/>
            <a:ext cx="978408" cy="484632"/>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62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0923A-018B-2950-3753-11541314C04C}"/>
              </a:ext>
            </a:extLst>
          </p:cNvPr>
          <p:cNvSpPr>
            <a:spLocks noGrp="1"/>
          </p:cNvSpPr>
          <p:nvPr>
            <p:ph type="title"/>
          </p:nvPr>
        </p:nvSpPr>
        <p:spPr/>
        <p:txBody>
          <a:bodyPr/>
          <a:lstStyle/>
          <a:p>
            <a:r>
              <a:rPr lang="en-US" dirty="0">
                <a:solidFill>
                  <a:srgbClr val="17355D"/>
                </a:solidFill>
                <a:ea typeface="Calibri"/>
                <a:cs typeface="Calibri"/>
              </a:rPr>
              <a:t>OBH Bootcamp Video Series</a:t>
            </a:r>
          </a:p>
        </p:txBody>
      </p:sp>
      <p:sp>
        <p:nvSpPr>
          <p:cNvPr id="5" name="Content Placeholder 4">
            <a:extLst>
              <a:ext uri="{FF2B5EF4-FFF2-40B4-BE49-F238E27FC236}">
                <a16:creationId xmlns:a16="http://schemas.microsoft.com/office/drawing/2014/main" id="{65E4C20A-B587-B114-BFC4-3BB808110251}"/>
              </a:ext>
            </a:extLst>
          </p:cNvPr>
          <p:cNvSpPr>
            <a:spLocks noGrp="1"/>
          </p:cNvSpPr>
          <p:nvPr>
            <p:ph idx="1"/>
          </p:nvPr>
        </p:nvSpPr>
        <p:spPr>
          <a:xfrm>
            <a:off x="838200" y="1330411"/>
            <a:ext cx="4734873" cy="5350475"/>
          </a:xfrm>
        </p:spPr>
        <p:txBody>
          <a:bodyPr vert="horz" lIns="91440" tIns="45720" rIns="91440" bIns="45720" rtlCol="0" anchor="t">
            <a:noAutofit/>
          </a:bodyPr>
          <a:lstStyle/>
          <a:p>
            <a:r>
              <a:rPr lang="en-US" sz="2300" b="1" dirty="0">
                <a:solidFill>
                  <a:srgbClr val="7030A0"/>
                </a:solidFill>
              </a:rPr>
              <a:t>Readiness </a:t>
            </a:r>
          </a:p>
          <a:p>
            <a:pPr marL="457200" lvl="1" indent="0">
              <a:buNone/>
            </a:pPr>
            <a:endParaRPr lang="en-US" sz="1600" b="1" dirty="0">
              <a:solidFill>
                <a:srgbClr val="7030A0"/>
              </a:solidFill>
            </a:endParaRPr>
          </a:p>
          <a:p>
            <a:r>
              <a:rPr lang="en-US" sz="2300" b="1" dirty="0">
                <a:solidFill>
                  <a:srgbClr val="FF9933"/>
                </a:solidFill>
              </a:rPr>
              <a:t>Recognition and Prevention</a:t>
            </a:r>
            <a:r>
              <a:rPr lang="en-US" sz="2300" b="1" dirty="0"/>
              <a:t> </a:t>
            </a:r>
          </a:p>
          <a:p>
            <a:pPr marL="457200" lvl="1" indent="0">
              <a:buNone/>
            </a:pPr>
            <a:endParaRPr lang="en-US" sz="1600" b="1" dirty="0">
              <a:ea typeface="Calibri" panose="020F0502020204030204"/>
              <a:cs typeface="Calibri" panose="020F0502020204030204"/>
            </a:endParaRPr>
          </a:p>
          <a:p>
            <a:r>
              <a:rPr lang="en-US" sz="2300" b="1" dirty="0">
                <a:solidFill>
                  <a:srgbClr val="00B0F0"/>
                </a:solidFill>
              </a:rPr>
              <a:t>Response</a:t>
            </a:r>
            <a:r>
              <a:rPr lang="en-US" sz="2400" b="1" dirty="0"/>
              <a:t> </a:t>
            </a:r>
          </a:p>
          <a:p>
            <a:pPr marL="0" indent="0">
              <a:buNone/>
            </a:pPr>
            <a:endParaRPr lang="en-US" sz="1600" b="1" dirty="0">
              <a:ea typeface="Calibri" panose="020F0502020204030204"/>
              <a:cs typeface="Calibri" panose="020F0502020204030204"/>
            </a:endParaRPr>
          </a:p>
          <a:p>
            <a:r>
              <a:rPr lang="en-US" sz="2300" b="1" dirty="0">
                <a:solidFill>
                  <a:srgbClr val="B840D6"/>
                </a:solidFill>
              </a:rPr>
              <a:t>Reporting and Systems Learning</a:t>
            </a:r>
          </a:p>
          <a:p>
            <a:pPr marL="457200" lvl="1" indent="0">
              <a:buNone/>
            </a:pPr>
            <a:endParaRPr lang="en-US" sz="1600" dirty="0"/>
          </a:p>
          <a:p>
            <a:r>
              <a:rPr lang="en-US" sz="2300" b="1" dirty="0">
                <a:solidFill>
                  <a:schemeClr val="accent4">
                    <a:lumMod val="75000"/>
                  </a:schemeClr>
                </a:solidFill>
              </a:rPr>
              <a:t>Respectful, Equitable, and Supportive Care</a:t>
            </a:r>
          </a:p>
          <a:p>
            <a:pPr marL="457200" lvl="1" indent="0">
              <a:buNone/>
            </a:pPr>
            <a:endParaRPr lang="en-US" sz="1600" b="1" dirty="0">
              <a:ea typeface="Calibri" panose="020F0502020204030204"/>
              <a:cs typeface="Calibri" panose="020F0502020204030204"/>
            </a:endParaRPr>
          </a:p>
          <a:p>
            <a:r>
              <a:rPr lang="en-US" sz="2300" b="1" dirty="0">
                <a:solidFill>
                  <a:schemeClr val="accent6">
                    <a:lumMod val="50000"/>
                  </a:schemeClr>
                </a:solidFill>
              </a:rPr>
              <a:t>IT Support Zoom/Video</a:t>
            </a:r>
          </a:p>
          <a:p>
            <a:pPr marL="457200" lvl="1" indent="0">
              <a:buNone/>
            </a:pPr>
            <a:endParaRPr lang="en-US" sz="1600" b="1" dirty="0">
              <a:solidFill>
                <a:schemeClr val="accent6">
                  <a:lumMod val="50000"/>
                </a:schemeClr>
              </a:solidFill>
              <a:ea typeface="Calibri"/>
              <a:cs typeface="Calibri"/>
            </a:endParaRPr>
          </a:p>
          <a:p>
            <a:r>
              <a:rPr lang="en-US" sz="2300" b="1" dirty="0">
                <a:solidFill>
                  <a:srgbClr val="FF0000"/>
                </a:solidFill>
              </a:rPr>
              <a:t>Provider-to-Provider Video </a:t>
            </a:r>
            <a:endParaRPr lang="en-US" sz="2300" b="1" dirty="0">
              <a:solidFill>
                <a:srgbClr val="FF0000"/>
              </a:solidFill>
              <a:ea typeface="Calibri"/>
              <a:cs typeface="Calibri"/>
            </a:endParaRPr>
          </a:p>
          <a:p>
            <a:pPr marL="457200" lvl="1" indent="0">
              <a:buNone/>
            </a:pPr>
            <a:endParaRPr lang="en-US" sz="2300" b="1" dirty="0">
              <a:ea typeface="Calibri" panose="020F0502020204030204"/>
              <a:cs typeface="Calibri" panose="020F0502020204030204"/>
            </a:endParaRPr>
          </a:p>
          <a:p>
            <a:pPr lvl="1"/>
            <a:endParaRPr lang="en-US" sz="2300" b="1"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6187E0D8-102C-2B5D-981F-7C55E0568C8B}"/>
              </a:ext>
            </a:extLst>
          </p:cNvPr>
          <p:cNvPicPr>
            <a:picLocks noChangeAspect="1"/>
          </p:cNvPicPr>
          <p:nvPr/>
        </p:nvPicPr>
        <p:blipFill>
          <a:blip r:embed="rId2"/>
          <a:stretch>
            <a:fillRect/>
          </a:stretch>
        </p:blipFill>
        <p:spPr>
          <a:xfrm>
            <a:off x="5445403" y="2301294"/>
            <a:ext cx="6629587" cy="2786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rrow: Right 5">
            <a:extLst>
              <a:ext uri="{FF2B5EF4-FFF2-40B4-BE49-F238E27FC236}">
                <a16:creationId xmlns:a16="http://schemas.microsoft.com/office/drawing/2014/main" id="{7AE836F2-741E-DAEF-66CF-E8F2F608B431}"/>
              </a:ext>
            </a:extLst>
          </p:cNvPr>
          <p:cNvSpPr/>
          <p:nvPr/>
        </p:nvSpPr>
        <p:spPr>
          <a:xfrm>
            <a:off x="8021020" y="2743059"/>
            <a:ext cx="978408" cy="48463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44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043D-AB56-441E-84AA-ED63CFBBF116}"/>
              </a:ext>
            </a:extLst>
          </p:cNvPr>
          <p:cNvSpPr>
            <a:spLocks noGrp="1"/>
          </p:cNvSpPr>
          <p:nvPr>
            <p:ph type="title"/>
          </p:nvPr>
        </p:nvSpPr>
        <p:spPr/>
        <p:txBody>
          <a:bodyPr/>
          <a:lstStyle/>
          <a:p>
            <a:r>
              <a:rPr lang="en-US" dirty="0"/>
              <a:t>Clinical Documents</a:t>
            </a:r>
          </a:p>
        </p:txBody>
      </p:sp>
      <p:pic>
        <p:nvPicPr>
          <p:cNvPr id="5" name="Content Placeholder 4">
            <a:extLst>
              <a:ext uri="{FF2B5EF4-FFF2-40B4-BE49-F238E27FC236}">
                <a16:creationId xmlns:a16="http://schemas.microsoft.com/office/drawing/2014/main" id="{5AC3ACB8-15E2-EB89-3C8D-8E3AD0570D24}"/>
              </a:ext>
            </a:extLst>
          </p:cNvPr>
          <p:cNvPicPr>
            <a:picLocks noGrp="1" noChangeAspect="1"/>
          </p:cNvPicPr>
          <p:nvPr>
            <p:ph idx="1"/>
          </p:nvPr>
        </p:nvPicPr>
        <p:blipFill>
          <a:blip r:embed="rId2"/>
          <a:stretch>
            <a:fillRect/>
          </a:stretch>
        </p:blipFill>
        <p:spPr>
          <a:xfrm>
            <a:off x="838200" y="1586116"/>
            <a:ext cx="9972890" cy="4586514"/>
          </a:xfrm>
        </p:spPr>
      </p:pic>
      <p:sp>
        <p:nvSpPr>
          <p:cNvPr id="6" name="Arrow: Left 5">
            <a:extLst>
              <a:ext uri="{FF2B5EF4-FFF2-40B4-BE49-F238E27FC236}">
                <a16:creationId xmlns:a16="http://schemas.microsoft.com/office/drawing/2014/main" id="{70C7FB5A-71A8-BDD5-247B-0E042A7CAA30}"/>
              </a:ext>
            </a:extLst>
          </p:cNvPr>
          <p:cNvSpPr/>
          <p:nvPr/>
        </p:nvSpPr>
        <p:spPr>
          <a:xfrm>
            <a:off x="5502807" y="3028294"/>
            <a:ext cx="978408" cy="484632"/>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8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D8BA-D500-9C1A-C9CF-6EEFE12AADF9}"/>
              </a:ext>
            </a:extLst>
          </p:cNvPr>
          <p:cNvSpPr>
            <a:spLocks noGrp="1"/>
          </p:cNvSpPr>
          <p:nvPr>
            <p:ph type="title"/>
          </p:nvPr>
        </p:nvSpPr>
        <p:spPr/>
        <p:txBody>
          <a:bodyPr/>
          <a:lstStyle/>
          <a:p>
            <a:r>
              <a:rPr lang="en-US" dirty="0"/>
              <a:t>Data Resources</a:t>
            </a:r>
          </a:p>
        </p:txBody>
      </p:sp>
      <p:pic>
        <p:nvPicPr>
          <p:cNvPr id="7" name="Content Placeholder 6">
            <a:extLst>
              <a:ext uri="{FF2B5EF4-FFF2-40B4-BE49-F238E27FC236}">
                <a16:creationId xmlns:a16="http://schemas.microsoft.com/office/drawing/2014/main" id="{36D7C555-5600-1935-0139-20C85445697F}"/>
              </a:ext>
            </a:extLst>
          </p:cNvPr>
          <p:cNvPicPr>
            <a:picLocks noGrp="1" noChangeAspect="1"/>
          </p:cNvPicPr>
          <p:nvPr>
            <p:ph idx="1"/>
          </p:nvPr>
        </p:nvPicPr>
        <p:blipFill>
          <a:blip r:embed="rId2"/>
          <a:stretch>
            <a:fillRect/>
          </a:stretch>
        </p:blipFill>
        <p:spPr>
          <a:xfrm>
            <a:off x="900523" y="1825625"/>
            <a:ext cx="10390954" cy="4351338"/>
          </a:xfrm>
        </p:spPr>
      </p:pic>
      <p:sp>
        <p:nvSpPr>
          <p:cNvPr id="8" name="Arrow: Right 7">
            <a:extLst>
              <a:ext uri="{FF2B5EF4-FFF2-40B4-BE49-F238E27FC236}">
                <a16:creationId xmlns:a16="http://schemas.microsoft.com/office/drawing/2014/main" id="{4627A2D3-DF67-A84B-2C69-10F577296629}"/>
              </a:ext>
            </a:extLst>
          </p:cNvPr>
          <p:cNvSpPr/>
          <p:nvPr/>
        </p:nvSpPr>
        <p:spPr>
          <a:xfrm>
            <a:off x="5547148" y="3399650"/>
            <a:ext cx="978408" cy="48463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1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8FBE-512C-F87B-FAA3-7E37D8B9FE70}"/>
              </a:ext>
            </a:extLst>
          </p:cNvPr>
          <p:cNvSpPr>
            <a:spLocks noGrp="1"/>
          </p:cNvSpPr>
          <p:nvPr>
            <p:ph type="title"/>
          </p:nvPr>
        </p:nvSpPr>
        <p:spPr/>
        <p:txBody>
          <a:bodyPr/>
          <a:lstStyle/>
          <a:p>
            <a:r>
              <a:rPr lang="en-US" dirty="0"/>
              <a:t>Baseline Data Reporting</a:t>
            </a:r>
          </a:p>
        </p:txBody>
      </p:sp>
      <p:sp>
        <p:nvSpPr>
          <p:cNvPr id="6" name="TextBox 5">
            <a:extLst>
              <a:ext uri="{FF2B5EF4-FFF2-40B4-BE49-F238E27FC236}">
                <a16:creationId xmlns:a16="http://schemas.microsoft.com/office/drawing/2014/main" id="{C163859F-82A5-DA3A-C1D6-50C7152C4345}"/>
              </a:ext>
            </a:extLst>
          </p:cNvPr>
          <p:cNvSpPr txBox="1"/>
          <p:nvPr/>
        </p:nvSpPr>
        <p:spPr>
          <a:xfrm>
            <a:off x="817600" y="1351508"/>
            <a:ext cx="323976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Reporting Period: October – December 2023</a:t>
            </a:r>
          </a:p>
          <a:p>
            <a:endParaRPr lang="en-US" sz="2400" dirty="0"/>
          </a:p>
          <a:p>
            <a:pPr marL="285750" indent="-285750">
              <a:buFont typeface="Arial" panose="020B0604020202020204" pitchFamily="34" charset="0"/>
              <a:buChar char="•"/>
            </a:pPr>
            <a:r>
              <a:rPr lang="en-US" sz="2400" dirty="0"/>
              <a:t>Survey emailed on 1/5/24, Revised survey will be released this week</a:t>
            </a:r>
          </a:p>
          <a:p>
            <a:endParaRPr lang="en-US" sz="2400" dirty="0"/>
          </a:p>
          <a:p>
            <a:pPr marL="285750" indent="-285750">
              <a:buFont typeface="Arial" panose="020B0604020202020204" pitchFamily="34" charset="0"/>
              <a:buChar char="•"/>
            </a:pPr>
            <a:r>
              <a:rPr lang="en-US" sz="2400" dirty="0"/>
              <a:t>Due January 31</a:t>
            </a:r>
            <a:r>
              <a:rPr lang="en-US" sz="2400" baseline="30000" dirty="0"/>
              <a:t>st</a:t>
            </a:r>
            <a:r>
              <a:rPr lang="en-US" sz="2400" dirty="0"/>
              <a:t>, 2024</a:t>
            </a:r>
          </a:p>
        </p:txBody>
      </p:sp>
      <p:pic>
        <p:nvPicPr>
          <p:cNvPr id="10" name="Content Placeholder 9">
            <a:extLst>
              <a:ext uri="{FF2B5EF4-FFF2-40B4-BE49-F238E27FC236}">
                <a16:creationId xmlns:a16="http://schemas.microsoft.com/office/drawing/2014/main" id="{B51670A3-2558-63FF-DABF-D33AC7BD0C5B}"/>
              </a:ext>
            </a:extLst>
          </p:cNvPr>
          <p:cNvPicPr>
            <a:picLocks noGrp="1" noChangeAspect="1"/>
          </p:cNvPicPr>
          <p:nvPr>
            <p:ph idx="1"/>
          </p:nvPr>
        </p:nvPicPr>
        <p:blipFill>
          <a:blip r:embed="rId2"/>
          <a:stretch>
            <a:fillRect/>
          </a:stretch>
        </p:blipFill>
        <p:spPr>
          <a:xfrm>
            <a:off x="4077964" y="1574274"/>
            <a:ext cx="7996462" cy="4822192"/>
          </a:xfrm>
        </p:spPr>
      </p:pic>
    </p:spTree>
    <p:extLst>
      <p:ext uri="{BB962C8B-B14F-4D97-AF65-F5344CB8AC3E}">
        <p14:creationId xmlns:p14="http://schemas.microsoft.com/office/powerpoint/2010/main" val="315916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BF28-EE4A-ADE6-7E6C-4DA01E619BEC}"/>
              </a:ext>
            </a:extLst>
          </p:cNvPr>
          <p:cNvSpPr>
            <a:spLocks noGrp="1"/>
          </p:cNvSpPr>
          <p:nvPr>
            <p:ph type="title"/>
          </p:nvPr>
        </p:nvSpPr>
        <p:spPr/>
        <p:txBody>
          <a:bodyPr/>
          <a:lstStyle/>
          <a:p>
            <a:r>
              <a:rPr lang="en-US" dirty="0"/>
              <a:t>Monthly Data Reporting</a:t>
            </a:r>
          </a:p>
        </p:txBody>
      </p:sp>
      <p:sp>
        <p:nvSpPr>
          <p:cNvPr id="3" name="Content Placeholder 2">
            <a:extLst>
              <a:ext uri="{FF2B5EF4-FFF2-40B4-BE49-F238E27FC236}">
                <a16:creationId xmlns:a16="http://schemas.microsoft.com/office/drawing/2014/main" id="{484A147D-B11D-9B60-D0BF-96B2B249CB10}"/>
              </a:ext>
            </a:extLst>
          </p:cNvPr>
          <p:cNvSpPr>
            <a:spLocks noGrp="1"/>
          </p:cNvSpPr>
          <p:nvPr>
            <p:ph idx="1"/>
          </p:nvPr>
        </p:nvSpPr>
        <p:spPr>
          <a:xfrm>
            <a:off x="838200" y="1347830"/>
            <a:ext cx="3196427" cy="5330324"/>
          </a:xfrm>
        </p:spPr>
        <p:txBody>
          <a:bodyPr/>
          <a:lstStyle/>
          <a:p>
            <a:pPr marL="285750" indent="-285750">
              <a:buFont typeface="Arial" panose="020B0604020202020204" pitchFamily="34" charset="0"/>
              <a:buChar char="•"/>
            </a:pPr>
            <a:r>
              <a:rPr lang="en-US" sz="2400" dirty="0"/>
              <a:t>Reporting Period: January 1-31, 2024</a:t>
            </a:r>
          </a:p>
          <a:p>
            <a:pPr marL="0" indent="0">
              <a:buNone/>
            </a:pPr>
            <a:endParaRPr lang="en-US" sz="2400" dirty="0"/>
          </a:p>
          <a:p>
            <a:pPr marL="285750" indent="-285750">
              <a:buFont typeface="Arial" panose="020B0604020202020204" pitchFamily="34" charset="0"/>
              <a:buChar char="•"/>
            </a:pPr>
            <a:r>
              <a:rPr lang="en-US" sz="2400" dirty="0"/>
              <a:t>Survey will be emailed on 2/5/24</a:t>
            </a:r>
          </a:p>
          <a:p>
            <a:pPr marL="0" indent="0">
              <a:buNone/>
            </a:pPr>
            <a:endParaRPr lang="en-US" sz="2400" dirty="0"/>
          </a:p>
          <a:p>
            <a:pPr marL="285750" indent="-285750">
              <a:buFont typeface="Arial" panose="020B0604020202020204" pitchFamily="34" charset="0"/>
              <a:buChar char="•"/>
            </a:pPr>
            <a:r>
              <a:rPr lang="en-US" sz="2400" dirty="0"/>
              <a:t>Due February 29</a:t>
            </a:r>
            <a:r>
              <a:rPr lang="en-US" sz="2400" baseline="30000" dirty="0"/>
              <a:t>th</a:t>
            </a:r>
            <a:r>
              <a:rPr lang="en-US" sz="2400" dirty="0"/>
              <a:t>, 2024</a:t>
            </a:r>
          </a:p>
          <a:p>
            <a:endParaRPr lang="en-US" dirty="0"/>
          </a:p>
        </p:txBody>
      </p:sp>
      <p:pic>
        <p:nvPicPr>
          <p:cNvPr id="7" name="Picture 6">
            <a:extLst>
              <a:ext uri="{FF2B5EF4-FFF2-40B4-BE49-F238E27FC236}">
                <a16:creationId xmlns:a16="http://schemas.microsoft.com/office/drawing/2014/main" id="{08A4B3E1-4251-30F2-9975-4FEEC7F0556A}"/>
              </a:ext>
            </a:extLst>
          </p:cNvPr>
          <p:cNvPicPr>
            <a:picLocks noChangeAspect="1"/>
          </p:cNvPicPr>
          <p:nvPr/>
        </p:nvPicPr>
        <p:blipFill>
          <a:blip r:embed="rId2"/>
          <a:stretch>
            <a:fillRect/>
          </a:stretch>
        </p:blipFill>
        <p:spPr>
          <a:xfrm>
            <a:off x="3975321" y="1503776"/>
            <a:ext cx="7803538" cy="5278385"/>
          </a:xfrm>
          <a:prstGeom prst="rect">
            <a:avLst/>
          </a:prstGeom>
        </p:spPr>
      </p:pic>
    </p:spTree>
    <p:extLst>
      <p:ext uri="{BB962C8B-B14F-4D97-AF65-F5344CB8AC3E}">
        <p14:creationId xmlns:p14="http://schemas.microsoft.com/office/powerpoint/2010/main" val="301178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A7A6-AB1D-061B-0385-5C73E81CDE87}"/>
              </a:ext>
            </a:extLst>
          </p:cNvPr>
          <p:cNvSpPr>
            <a:spLocks noGrp="1"/>
          </p:cNvSpPr>
          <p:nvPr>
            <p:ph type="title"/>
          </p:nvPr>
        </p:nvSpPr>
        <p:spPr/>
        <p:txBody>
          <a:bodyPr/>
          <a:lstStyle/>
          <a:p>
            <a:r>
              <a:rPr lang="en-US" dirty="0"/>
              <a:t>Quarterly Data Reporting</a:t>
            </a:r>
          </a:p>
        </p:txBody>
      </p:sp>
      <p:pic>
        <p:nvPicPr>
          <p:cNvPr id="5" name="Content Placeholder 4">
            <a:extLst>
              <a:ext uri="{FF2B5EF4-FFF2-40B4-BE49-F238E27FC236}">
                <a16:creationId xmlns:a16="http://schemas.microsoft.com/office/drawing/2014/main" id="{9C2F31DA-EBDC-259A-D96C-DD210AD3D068}"/>
              </a:ext>
            </a:extLst>
          </p:cNvPr>
          <p:cNvPicPr>
            <a:picLocks noGrp="1" noChangeAspect="1"/>
          </p:cNvPicPr>
          <p:nvPr>
            <p:ph idx="1"/>
          </p:nvPr>
        </p:nvPicPr>
        <p:blipFill>
          <a:blip r:embed="rId2"/>
          <a:stretch>
            <a:fillRect/>
          </a:stretch>
        </p:blipFill>
        <p:spPr>
          <a:xfrm>
            <a:off x="4587933" y="1910188"/>
            <a:ext cx="7486704" cy="3966644"/>
          </a:xfrm>
        </p:spPr>
      </p:pic>
      <p:sp>
        <p:nvSpPr>
          <p:cNvPr id="7" name="TextBox 6">
            <a:extLst>
              <a:ext uri="{FF2B5EF4-FFF2-40B4-BE49-F238E27FC236}">
                <a16:creationId xmlns:a16="http://schemas.microsoft.com/office/drawing/2014/main" id="{FF573AD6-2B08-9797-8C95-2CF24045AA63}"/>
              </a:ext>
            </a:extLst>
          </p:cNvPr>
          <p:cNvSpPr txBox="1"/>
          <p:nvPr/>
        </p:nvSpPr>
        <p:spPr>
          <a:xfrm>
            <a:off x="838200" y="1364476"/>
            <a:ext cx="3652993" cy="2677656"/>
          </a:xfrm>
          <a:prstGeom prst="rect">
            <a:avLst/>
          </a:prstGeom>
          <a:noFill/>
        </p:spPr>
        <p:txBody>
          <a:bodyPr wrap="square">
            <a:spAutoFit/>
          </a:bodyPr>
          <a:lstStyle/>
          <a:p>
            <a:pPr marL="285750" indent="-285750">
              <a:buFont typeface="Arial" panose="020B0604020202020204" pitchFamily="34" charset="0"/>
              <a:buChar char="•"/>
            </a:pPr>
            <a:r>
              <a:rPr lang="en-US" sz="2400" dirty="0"/>
              <a:t>Reporting Period: January-March, 2024</a:t>
            </a:r>
          </a:p>
          <a:p>
            <a:pPr marL="0" indent="0">
              <a:buNone/>
            </a:pPr>
            <a:endParaRPr lang="en-US" sz="2400" dirty="0"/>
          </a:p>
          <a:p>
            <a:pPr marL="285750" indent="-285750">
              <a:buFont typeface="Arial" panose="020B0604020202020204" pitchFamily="34" charset="0"/>
              <a:buChar char="•"/>
            </a:pPr>
            <a:r>
              <a:rPr lang="en-US" sz="2400" dirty="0"/>
              <a:t>Survey will be emailed on 4/5/24</a:t>
            </a:r>
          </a:p>
          <a:p>
            <a:pPr marL="0" indent="0">
              <a:buNone/>
            </a:pPr>
            <a:endParaRPr lang="en-US" sz="2400" dirty="0"/>
          </a:p>
          <a:p>
            <a:pPr marL="285750" indent="-285750">
              <a:buFont typeface="Arial" panose="020B0604020202020204" pitchFamily="34" charset="0"/>
              <a:buChar char="•"/>
            </a:pPr>
            <a:r>
              <a:rPr lang="en-US" sz="2400" dirty="0"/>
              <a:t>Due April 30</a:t>
            </a:r>
            <a:r>
              <a:rPr lang="en-US" sz="2400" baseline="30000" dirty="0"/>
              <a:t>th</a:t>
            </a:r>
            <a:r>
              <a:rPr lang="en-US" sz="2400" dirty="0"/>
              <a:t>, 2024</a:t>
            </a:r>
          </a:p>
        </p:txBody>
      </p:sp>
    </p:spTree>
    <p:extLst>
      <p:ext uri="{BB962C8B-B14F-4D97-AF65-F5344CB8AC3E}">
        <p14:creationId xmlns:p14="http://schemas.microsoft.com/office/powerpoint/2010/main" val="142223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275C-274F-0EA5-BD41-38573A6F9442}"/>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AAEB80EF-90C2-6D03-F9BD-C6B5B06CB0A6}"/>
              </a:ext>
            </a:extLst>
          </p:cNvPr>
          <p:cNvSpPr>
            <a:spLocks noGrp="1"/>
          </p:cNvSpPr>
          <p:nvPr>
            <p:ph idx="1"/>
          </p:nvPr>
        </p:nvSpPr>
        <p:spPr>
          <a:xfrm>
            <a:off x="838200" y="2141537"/>
            <a:ext cx="10515600" cy="435133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Please feel free to </a:t>
            </a:r>
            <a:r>
              <a:rPr kumimoji="0" lang="en-US" sz="2800" b="1"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unmute</a:t>
            </a:r>
            <a:r>
              <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 and ask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55D"/>
                </a:solidFill>
                <a:effectLst/>
                <a:uLnTx/>
                <a:uFillTx/>
                <a:latin typeface="Calibri"/>
                <a:cs typeface="Calibri"/>
              </a:rPr>
              <a:t>You may also enter comments or questions in the </a:t>
            </a:r>
            <a:r>
              <a:rPr lang="en-US" sz="2800" dirty="0">
                <a:solidFill>
                  <a:srgbClr val="17355D"/>
                </a:solidFill>
                <a:latin typeface="Calibri"/>
                <a:cs typeface="Calibri"/>
              </a:rPr>
              <a:t>"</a:t>
            </a:r>
            <a:r>
              <a:rPr kumimoji="0" lang="en-US" sz="2800" b="0" i="0" u="none" strike="noStrike" kern="1200" cap="none" spc="0" normalizeH="0" baseline="0" noProof="0" dirty="0">
                <a:ln>
                  <a:noFill/>
                </a:ln>
                <a:solidFill>
                  <a:srgbClr val="17355D"/>
                </a:solidFill>
                <a:effectLst/>
                <a:uLnTx/>
                <a:uFillTx/>
                <a:latin typeface="Calibri"/>
                <a:cs typeface="Calibri"/>
              </a:rPr>
              <a:t>chat</a:t>
            </a:r>
            <a:r>
              <a:rPr lang="en-US" sz="2800" dirty="0">
                <a:solidFill>
                  <a:srgbClr val="17355D"/>
                </a:solidFill>
                <a:latin typeface="Calibri"/>
                <a:cs typeface="Calibri"/>
              </a:rPr>
              <a:t>"</a:t>
            </a:r>
            <a:r>
              <a:rPr kumimoji="0" lang="en-US" sz="2800" b="0" i="0" u="none" strike="noStrike" kern="1200" cap="none" spc="0" normalizeH="0" baseline="0" noProof="0" dirty="0">
                <a:ln>
                  <a:noFill/>
                </a:ln>
                <a:solidFill>
                  <a:srgbClr val="17355D"/>
                </a:solidFill>
                <a:effectLst/>
                <a:uLnTx/>
                <a:uFillTx/>
                <a:latin typeface="Calibri"/>
                <a:cs typeface="Calibri"/>
              </a:rPr>
              <a:t> box</a:t>
            </a:r>
            <a:endParaRPr lang="en-US" sz="2800" b="0" i="0" u="none" strike="noStrike" kern="1200" cap="none" spc="0" normalizeH="0" baseline="0" noProof="0" dirty="0">
              <a:ln>
                <a:noFill/>
              </a:ln>
              <a:solidFill>
                <a:srgbClr val="17355D"/>
              </a:solidFill>
              <a:effectLst/>
              <a:uLnTx/>
              <a:uFillTx/>
              <a:latin typeface="Calibri"/>
              <a:cs typeface="Calibri"/>
            </a:endParaRPr>
          </a:p>
        </p:txBody>
      </p:sp>
    </p:spTree>
    <p:extLst>
      <p:ext uri="{BB962C8B-B14F-4D97-AF65-F5344CB8AC3E}">
        <p14:creationId xmlns:p14="http://schemas.microsoft.com/office/powerpoint/2010/main" val="139761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355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71AB8D-F833-EE44-BB16-CD264BC23AD7}"/>
              </a:ext>
            </a:extLst>
          </p:cNvPr>
          <p:cNvPicPr>
            <a:picLocks noChangeAspect="1"/>
          </p:cNvPicPr>
          <p:nvPr/>
        </p:nvPicPr>
        <p:blipFill>
          <a:blip r:embed="rId2"/>
          <a:stretch>
            <a:fillRect/>
          </a:stretch>
        </p:blipFill>
        <p:spPr>
          <a:xfrm>
            <a:off x="10080713" y="59223"/>
            <a:ext cx="2069366" cy="1907697"/>
          </a:xfrm>
          <a:prstGeom prst="rect">
            <a:avLst/>
          </a:prstGeom>
        </p:spPr>
      </p:pic>
      <p:sp>
        <p:nvSpPr>
          <p:cNvPr id="60" name="TextBox 59">
            <a:extLst>
              <a:ext uri="{FF2B5EF4-FFF2-40B4-BE49-F238E27FC236}">
                <a16:creationId xmlns:a16="http://schemas.microsoft.com/office/drawing/2014/main" id="{29A714D9-C665-EF45-A6DF-E3C59C76F90B}"/>
              </a:ext>
            </a:extLst>
          </p:cNvPr>
          <p:cNvSpPr txBox="1"/>
          <p:nvPr/>
        </p:nvSpPr>
        <p:spPr>
          <a:xfrm>
            <a:off x="301079" y="2876510"/>
            <a:ext cx="11595529" cy="1015663"/>
          </a:xfrm>
          <a:prstGeom prst="rect">
            <a:avLst/>
          </a:prstGeom>
          <a:noFill/>
        </p:spPr>
        <p:txBody>
          <a:bodyPr wrap="square" lIns="91440" tIns="45720" rIns="91440" bIns="45720" rtlCol="0" anchor="t">
            <a:spAutoFit/>
          </a:bodyPr>
          <a:lstStyle/>
          <a:p>
            <a:pPr>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Calibri"/>
              </a:rPr>
              <a:t>Severe Maternal </a:t>
            </a:r>
            <a:r>
              <a:rPr lang="en-US" sz="6000" b="1" dirty="0">
                <a:solidFill>
                  <a:prstClr val="white"/>
                </a:solidFill>
                <a:latin typeface="Calibri" panose="020F0502020204030204"/>
                <a:cs typeface="Calibri"/>
              </a:rPr>
              <a:t>HTN </a:t>
            </a:r>
            <a:endParaRPr lang="en-US" sz="2800" i="0" u="none" strike="noStrike" kern="1200" cap="none" spc="0" normalizeH="0" baseline="0" noProof="0" dirty="0">
              <a:ln>
                <a:noFill/>
              </a:ln>
              <a:solidFill>
                <a:srgbClr val="000000"/>
              </a:solidFill>
              <a:effectLst/>
              <a:uLnTx/>
              <a:uFillTx/>
              <a:latin typeface="Calibri" panose="020F0502020204030204"/>
              <a:ea typeface="Calibri"/>
              <a:cs typeface="Calibri" panose="020F0502020204030204" pitchFamily="34" charset="0"/>
            </a:endParaRPr>
          </a:p>
        </p:txBody>
      </p:sp>
      <p:cxnSp>
        <p:nvCxnSpPr>
          <p:cNvPr id="61" name="Straight Connector 60">
            <a:extLst>
              <a:ext uri="{FF2B5EF4-FFF2-40B4-BE49-F238E27FC236}">
                <a16:creationId xmlns:a16="http://schemas.microsoft.com/office/drawing/2014/main" id="{E17B6709-F80E-9B46-B605-6964D83E364B}"/>
              </a:ext>
            </a:extLst>
          </p:cNvPr>
          <p:cNvCxnSpPr>
            <a:cxnSpLocks/>
          </p:cNvCxnSpPr>
          <p:nvPr/>
        </p:nvCxnSpPr>
        <p:spPr>
          <a:xfrm>
            <a:off x="354242" y="3957379"/>
            <a:ext cx="10700749" cy="0"/>
          </a:xfrm>
          <a:prstGeom prst="line">
            <a:avLst/>
          </a:prstGeom>
          <a:ln w="25400">
            <a:solidFill>
              <a:srgbClr val="83BE42">
                <a:alpha val="78000"/>
              </a:srgb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C27BD83-0B14-0D43-83CF-3B3B8000B39E}"/>
              </a:ext>
            </a:extLst>
          </p:cNvPr>
          <p:cNvSpPr txBox="1"/>
          <p:nvPr/>
        </p:nvSpPr>
        <p:spPr>
          <a:xfrm>
            <a:off x="353399" y="4087742"/>
            <a:ext cx="4301784" cy="707886"/>
          </a:xfrm>
          <a:prstGeom prst="rect">
            <a:avLst/>
          </a:prstGeom>
          <a:noFill/>
        </p:spPr>
        <p:txBody>
          <a:bodyPr wrap="square" lIns="91440" tIns="45720" rIns="91440" bIns="45720" rtlCol="0" anchor="t">
            <a:spAutoFit/>
          </a:bodyPr>
          <a:lstStyle/>
          <a:p>
            <a:pPr>
              <a:defRPr/>
            </a:pPr>
            <a:r>
              <a:rPr lang="en-US" sz="2000" b="1" dirty="0">
                <a:solidFill>
                  <a:schemeClr val="bg1"/>
                </a:solidFill>
                <a:latin typeface="Calibri" panose="020F0502020204030204"/>
              </a:rPr>
              <a:t>Sustainability</a:t>
            </a: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89062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C355E"/>
                </a:solidFill>
              </a:rPr>
              <a:t> Welcome</a:t>
            </a:r>
          </a:p>
        </p:txBody>
      </p:sp>
      <p:sp>
        <p:nvSpPr>
          <p:cNvPr id="4" name="Content Placeholder 3">
            <a:extLst>
              <a:ext uri="{FF2B5EF4-FFF2-40B4-BE49-F238E27FC236}">
                <a16:creationId xmlns:a16="http://schemas.microsoft.com/office/drawing/2014/main" id="{1BBEB646-52C5-9708-AE5E-61DC3CBC9A51}"/>
              </a:ext>
            </a:extLst>
          </p:cNvPr>
          <p:cNvSpPr>
            <a:spLocks noGrp="1"/>
          </p:cNvSpPr>
          <p:nvPr>
            <p:ph idx="1"/>
          </p:nvPr>
        </p:nvSpPr>
        <p:spPr>
          <a:xfrm>
            <a:off x="838200" y="1580300"/>
            <a:ext cx="11062648" cy="4029265"/>
          </a:xfrm>
        </p:spPr>
        <p:txBody>
          <a:bodyPr vert="horz" lIns="91440" tIns="45720" rIns="91440" bIns="45720" rtlCol="0" anchor="t">
            <a:normAutofit lnSpcReduction="10000"/>
          </a:bodyPr>
          <a:lstStyle/>
          <a:p>
            <a:r>
              <a:rPr lang="en-US" sz="2400" dirty="0"/>
              <a:t>Please type your </a:t>
            </a:r>
            <a:r>
              <a:rPr lang="en-US" sz="2400" dirty="0">
                <a:solidFill>
                  <a:schemeClr val="accent6"/>
                </a:solidFill>
              </a:rPr>
              <a:t>name</a:t>
            </a:r>
            <a:r>
              <a:rPr lang="en-US" sz="2400" dirty="0"/>
              <a:t> and the </a:t>
            </a:r>
            <a:r>
              <a:rPr lang="en-US" sz="2400" dirty="0">
                <a:solidFill>
                  <a:schemeClr val="accent6"/>
                </a:solidFill>
              </a:rPr>
              <a:t>organization</a:t>
            </a:r>
            <a:r>
              <a:rPr lang="en-US" sz="2400" dirty="0"/>
              <a:t> you represent in the </a:t>
            </a:r>
            <a:r>
              <a:rPr lang="en-US" sz="2400" dirty="0">
                <a:solidFill>
                  <a:schemeClr val="accent6"/>
                </a:solidFill>
              </a:rPr>
              <a:t>chat box </a:t>
            </a:r>
            <a:r>
              <a:rPr lang="en-US" sz="2400" dirty="0"/>
              <a:t>and send to "Everyone"</a:t>
            </a:r>
          </a:p>
          <a:p>
            <a:r>
              <a:rPr lang="en-US" sz="2400" dirty="0"/>
              <a:t>Please click on the three dots in the upper right corner of your Zoom image, click "Rename" and put your name and organization. </a:t>
            </a:r>
            <a:endParaRPr lang="en-US" sz="2400" dirty="0">
              <a:cs typeface="Calibri"/>
            </a:endParaRPr>
          </a:p>
          <a:p>
            <a:r>
              <a:rPr lang="en-US" sz="2400" dirty="0"/>
              <a:t>Please also do for all those in the room with you viewing the webinar.</a:t>
            </a:r>
          </a:p>
          <a:p>
            <a:r>
              <a:rPr lang="en-US" sz="2400" dirty="0"/>
              <a:t>Attendees are </a:t>
            </a:r>
            <a:r>
              <a:rPr lang="en-US" sz="2400" u="sng" dirty="0"/>
              <a:t>automatically</a:t>
            </a:r>
            <a:r>
              <a:rPr lang="en-US" sz="2400" dirty="0"/>
              <a:t> muted to reduce background noise.</a:t>
            </a:r>
          </a:p>
          <a:p>
            <a:r>
              <a:rPr lang="en-US" sz="2400" dirty="0"/>
              <a:t>You may enter questions/comments in the "chat" box during the presentation. We will have a Q&amp;A session at the end.</a:t>
            </a:r>
          </a:p>
          <a:p>
            <a:r>
              <a:rPr lang="en-US" sz="2400" dirty="0"/>
              <a:t>Slides will be available via email and at </a:t>
            </a:r>
            <a:r>
              <a:rPr lang="en-US" sz="2400" dirty="0">
                <a:hlinkClick r:id="rId3"/>
              </a:rPr>
              <a:t>http://www.alpqc.org/initiatives/htn</a:t>
            </a:r>
            <a:endParaRPr lang="en-US" sz="2400" dirty="0"/>
          </a:p>
          <a:p>
            <a:r>
              <a:rPr lang="en-US" sz="2400" dirty="0">
                <a:solidFill>
                  <a:srgbClr val="FF0000"/>
                </a:solidFill>
              </a:rPr>
              <a:t>We will be recording this call to share, along with any slides. </a:t>
            </a:r>
          </a:p>
          <a:p>
            <a:endParaRPr lang="en-US" dirty="0"/>
          </a:p>
          <a:p>
            <a:endParaRPr lang="en-US" dirty="0"/>
          </a:p>
        </p:txBody>
      </p:sp>
      <p:grpSp>
        <p:nvGrpSpPr>
          <p:cNvPr id="5" name="Group 4">
            <a:extLst>
              <a:ext uri="{FF2B5EF4-FFF2-40B4-BE49-F238E27FC236}">
                <a16:creationId xmlns:a16="http://schemas.microsoft.com/office/drawing/2014/main" id="{C87185F5-CCF1-B100-02F8-662024462939}"/>
              </a:ext>
            </a:extLst>
          </p:cNvPr>
          <p:cNvGrpSpPr/>
          <p:nvPr/>
        </p:nvGrpSpPr>
        <p:grpSpPr>
          <a:xfrm>
            <a:off x="1514096" y="5676942"/>
            <a:ext cx="9163807" cy="871351"/>
            <a:chOff x="1062860" y="5842366"/>
            <a:chExt cx="9163807" cy="871351"/>
          </a:xfrm>
        </p:grpSpPr>
        <p:pic>
          <p:nvPicPr>
            <p:cNvPr id="6" name="Picture 5">
              <a:extLst>
                <a:ext uri="{FF2B5EF4-FFF2-40B4-BE49-F238E27FC236}">
                  <a16:creationId xmlns:a16="http://schemas.microsoft.com/office/drawing/2014/main" id="{03A74205-1CDD-00C4-3CD4-0AB89F8E2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860" y="6129608"/>
              <a:ext cx="9163807" cy="584109"/>
            </a:xfrm>
            <a:prstGeom prst="rect">
              <a:avLst/>
            </a:prstGeom>
          </p:spPr>
        </p:pic>
        <p:cxnSp>
          <p:nvCxnSpPr>
            <p:cNvPr id="7" name="Straight Arrow Connector 6">
              <a:extLst>
                <a:ext uri="{FF2B5EF4-FFF2-40B4-BE49-F238E27FC236}">
                  <a16:creationId xmlns:a16="http://schemas.microsoft.com/office/drawing/2014/main" id="{CECE8106-1A2D-DA38-5F71-C734A98F0FA3}"/>
                </a:ext>
              </a:extLst>
            </p:cNvPr>
            <p:cNvCxnSpPr>
              <a:cxnSpLocks/>
            </p:cNvCxnSpPr>
            <p:nvPr/>
          </p:nvCxnSpPr>
          <p:spPr>
            <a:xfrm flipH="1">
              <a:off x="1433948" y="5842366"/>
              <a:ext cx="188844" cy="388745"/>
            </a:xfrm>
            <a:prstGeom prst="straightConnector1">
              <a:avLst/>
            </a:prstGeom>
            <a:ln w="76200">
              <a:solidFill>
                <a:srgbClr val="83BE4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5A0255-011A-DC03-DED8-7E6C9815B736}"/>
                </a:ext>
              </a:extLst>
            </p:cNvPr>
            <p:cNvCxnSpPr>
              <a:cxnSpLocks/>
            </p:cNvCxnSpPr>
            <p:nvPr/>
          </p:nvCxnSpPr>
          <p:spPr>
            <a:xfrm flipH="1">
              <a:off x="8151201" y="5918610"/>
              <a:ext cx="188844" cy="388745"/>
            </a:xfrm>
            <a:prstGeom prst="straightConnector1">
              <a:avLst/>
            </a:prstGeom>
            <a:ln w="76200">
              <a:solidFill>
                <a:srgbClr val="83BE4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951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DED2-69E0-DA4F-4F4F-8EE90240F500}"/>
              </a:ext>
            </a:extLst>
          </p:cNvPr>
          <p:cNvSpPr>
            <a:spLocks noGrp="1"/>
          </p:cNvSpPr>
          <p:nvPr>
            <p:ph type="title"/>
          </p:nvPr>
        </p:nvSpPr>
        <p:spPr/>
        <p:txBody>
          <a:bodyPr/>
          <a:lstStyle/>
          <a:p>
            <a:r>
              <a:rPr lang="en-US" dirty="0"/>
              <a:t>Sustainability Reporting</a:t>
            </a:r>
          </a:p>
        </p:txBody>
      </p:sp>
      <p:sp>
        <p:nvSpPr>
          <p:cNvPr id="4" name="Content Placeholder 3">
            <a:extLst>
              <a:ext uri="{FF2B5EF4-FFF2-40B4-BE49-F238E27FC236}">
                <a16:creationId xmlns:a16="http://schemas.microsoft.com/office/drawing/2014/main" id="{149E3A3D-4C2F-D164-4B9C-3D5E50A78E68}"/>
              </a:ext>
            </a:extLst>
          </p:cNvPr>
          <p:cNvSpPr txBox="1">
            <a:spLocks noGrp="1"/>
          </p:cNvSpPr>
          <p:nvPr>
            <p:ph idx="1"/>
          </p:nvPr>
        </p:nvSpPr>
        <p:spPr>
          <a:xfrm>
            <a:off x="838200" y="1430094"/>
            <a:ext cx="10515600" cy="3520964"/>
          </a:xfrm>
          <a:prstGeom prst="rect">
            <a:avLst/>
          </a:prstGeom>
          <a:noFill/>
        </p:spPr>
        <p:txBody>
          <a:bodyPr wrap="square">
            <a:spAutoFit/>
          </a:bodyPr>
          <a:lstStyle/>
          <a:p>
            <a:pPr marL="285750" indent="-285750">
              <a:buFont typeface="Arial" panose="020B0604020202020204" pitchFamily="34" charset="0"/>
              <a:buChar char="•"/>
            </a:pPr>
            <a:r>
              <a:rPr lang="en-US" sz="2400" dirty="0"/>
              <a:t>Reporting Period: October - December, 2023</a:t>
            </a:r>
          </a:p>
          <a:p>
            <a:pPr marL="0" indent="0">
              <a:buNone/>
            </a:pPr>
            <a:endParaRPr lang="en-US" sz="2400" dirty="0"/>
          </a:p>
          <a:p>
            <a:pPr marL="285750" indent="-285750">
              <a:buFont typeface="Arial" panose="020B0604020202020204" pitchFamily="34" charset="0"/>
              <a:buChar char="•"/>
            </a:pPr>
            <a:r>
              <a:rPr lang="en-US" sz="2400" dirty="0"/>
              <a:t>Survey was emailed on 1/12/24</a:t>
            </a:r>
          </a:p>
          <a:p>
            <a:pPr marL="0" indent="0">
              <a:buNone/>
            </a:pPr>
            <a:endParaRPr lang="en-US" sz="2400" dirty="0"/>
          </a:p>
          <a:p>
            <a:pPr marL="285750" indent="-285750">
              <a:buFont typeface="Arial" panose="020B0604020202020204" pitchFamily="34" charset="0"/>
              <a:buChar char="•"/>
            </a:pPr>
            <a:r>
              <a:rPr lang="en-US" sz="2400" dirty="0"/>
              <a:t>Due January 31</a:t>
            </a:r>
            <a:r>
              <a:rPr lang="en-US" sz="2400" baseline="30000" dirty="0"/>
              <a:t>st</a:t>
            </a:r>
            <a:r>
              <a:rPr lang="en-US" sz="2400" dirty="0"/>
              <a:t>, 2024</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did not receive an email with the link to the survey, please email info@alpqc.org</a:t>
            </a:r>
          </a:p>
        </p:txBody>
      </p:sp>
    </p:spTree>
    <p:extLst>
      <p:ext uri="{BB962C8B-B14F-4D97-AF65-F5344CB8AC3E}">
        <p14:creationId xmlns:p14="http://schemas.microsoft.com/office/powerpoint/2010/main" val="255554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4F53-A568-4975-600C-A5645BB66104}"/>
              </a:ext>
            </a:extLst>
          </p:cNvPr>
          <p:cNvSpPr>
            <a:spLocks noGrp="1"/>
          </p:cNvSpPr>
          <p:nvPr>
            <p:ph type="title"/>
          </p:nvPr>
        </p:nvSpPr>
        <p:spPr/>
        <p:txBody>
          <a:bodyPr/>
          <a:lstStyle/>
          <a:p>
            <a:r>
              <a:rPr lang="en-US" dirty="0"/>
              <a:t>Sustainability Data</a:t>
            </a:r>
          </a:p>
        </p:txBody>
      </p:sp>
      <p:sp>
        <p:nvSpPr>
          <p:cNvPr id="3" name="Content Placeholder 2">
            <a:extLst>
              <a:ext uri="{FF2B5EF4-FFF2-40B4-BE49-F238E27FC236}">
                <a16:creationId xmlns:a16="http://schemas.microsoft.com/office/drawing/2014/main" id="{7520E93D-8B89-1EB4-26EF-961FFFFA9862}"/>
              </a:ext>
            </a:extLst>
          </p:cNvPr>
          <p:cNvSpPr>
            <a:spLocks noGrp="1"/>
          </p:cNvSpPr>
          <p:nvPr>
            <p:ph idx="1"/>
          </p:nvPr>
        </p:nvSpPr>
        <p:spPr>
          <a:xfrm>
            <a:off x="838200" y="1349286"/>
            <a:ext cx="10515600" cy="4351338"/>
          </a:xfrm>
        </p:spPr>
        <p:txBody>
          <a:bodyPr/>
          <a:lstStyle/>
          <a:p>
            <a:pPr marL="0" indent="0">
              <a:buNone/>
            </a:pPr>
            <a:r>
              <a:rPr kumimoji="0" lang="en-US" sz="2800" b="1" i="0" strike="noStrike" kern="1200" cap="none" spc="0" normalizeH="0" baseline="0" noProof="0" dirty="0">
                <a:ln>
                  <a:noFill/>
                </a:ln>
                <a:solidFill>
                  <a:schemeClr val="tx2"/>
                </a:solidFill>
                <a:effectLst/>
                <a:uLnTx/>
                <a:uFillTx/>
                <a:latin typeface="Calibri" panose="020F0502020204030204"/>
                <a:ea typeface="+mn-ea"/>
                <a:cs typeface="+mn-cs"/>
              </a:rPr>
              <a:t>Monthly </a:t>
            </a:r>
            <a:r>
              <a:rPr kumimoji="0" lang="en-US" sz="2800" b="1" i="0" u="none" strike="noStrike" kern="1200" cap="none" spc="0" normalizeH="0" baseline="0" noProof="0" dirty="0">
                <a:ln>
                  <a:noFill/>
                </a:ln>
                <a:solidFill>
                  <a:srgbClr val="17355D"/>
                </a:solidFill>
                <a:effectLst/>
                <a:uLnTx/>
                <a:uFillTx/>
                <a:latin typeface="Calibri" panose="020F0502020204030204"/>
                <a:ea typeface="+mn-ea"/>
                <a:cs typeface="+mn-cs"/>
              </a:rPr>
              <a:t>Data Measures Reported </a:t>
            </a:r>
            <a:r>
              <a:rPr kumimoji="0" lang="en-US" sz="2800" b="1" i="0" u="sng" strike="noStrike" kern="1200" cap="none" spc="0" normalizeH="0" baseline="0" noProof="0" dirty="0">
                <a:ln>
                  <a:noFill/>
                </a:ln>
                <a:solidFill>
                  <a:srgbClr val="92D050"/>
                </a:solidFill>
                <a:effectLst/>
                <a:uLnTx/>
                <a:uFillTx/>
                <a:latin typeface="Calibri" panose="020F0502020204030204"/>
                <a:ea typeface="+mn-ea"/>
                <a:cs typeface="+mn-cs"/>
              </a:rPr>
              <a:t>Quarterly</a:t>
            </a:r>
          </a:p>
          <a:p>
            <a:pPr marL="0" indent="0">
              <a:buNone/>
            </a:pPr>
            <a:endParaRPr lang="en-US" dirty="0"/>
          </a:p>
        </p:txBody>
      </p:sp>
      <p:graphicFrame>
        <p:nvGraphicFramePr>
          <p:cNvPr id="4" name="Table 3">
            <a:extLst>
              <a:ext uri="{FF2B5EF4-FFF2-40B4-BE49-F238E27FC236}">
                <a16:creationId xmlns:a16="http://schemas.microsoft.com/office/drawing/2014/main" id="{72B14908-E214-FF13-25B0-DF17225BC4C3}"/>
              </a:ext>
            </a:extLst>
          </p:cNvPr>
          <p:cNvGraphicFramePr>
            <a:graphicFrameLocks noGrp="1"/>
          </p:cNvGraphicFramePr>
          <p:nvPr>
            <p:extLst>
              <p:ext uri="{D42A27DB-BD31-4B8C-83A1-F6EECF244321}">
                <p14:modId xmlns:p14="http://schemas.microsoft.com/office/powerpoint/2010/main" val="2365156208"/>
              </p:ext>
            </p:extLst>
          </p:nvPr>
        </p:nvGraphicFramePr>
        <p:xfrm>
          <a:off x="982076" y="1888161"/>
          <a:ext cx="9777283" cy="4114143"/>
        </p:xfrm>
        <a:graphic>
          <a:graphicData uri="http://schemas.openxmlformats.org/drawingml/2006/table">
            <a:tbl>
              <a:tblPr/>
              <a:tblGrid>
                <a:gridCol w="1074445">
                  <a:extLst>
                    <a:ext uri="{9D8B030D-6E8A-4147-A177-3AD203B41FA5}">
                      <a16:colId xmlns:a16="http://schemas.microsoft.com/office/drawing/2014/main" val="2300671550"/>
                    </a:ext>
                  </a:extLst>
                </a:gridCol>
                <a:gridCol w="5815406">
                  <a:extLst>
                    <a:ext uri="{9D8B030D-6E8A-4147-A177-3AD203B41FA5}">
                      <a16:colId xmlns:a16="http://schemas.microsoft.com/office/drawing/2014/main" val="2033667147"/>
                    </a:ext>
                  </a:extLst>
                </a:gridCol>
                <a:gridCol w="1430959">
                  <a:extLst>
                    <a:ext uri="{9D8B030D-6E8A-4147-A177-3AD203B41FA5}">
                      <a16:colId xmlns:a16="http://schemas.microsoft.com/office/drawing/2014/main" val="3920342299"/>
                    </a:ext>
                  </a:extLst>
                </a:gridCol>
                <a:gridCol w="1456473">
                  <a:extLst>
                    <a:ext uri="{9D8B030D-6E8A-4147-A177-3AD203B41FA5}">
                      <a16:colId xmlns:a16="http://schemas.microsoft.com/office/drawing/2014/main" val="3941552485"/>
                    </a:ext>
                  </a:extLst>
                </a:gridCol>
              </a:tblGrid>
              <a:tr h="750065">
                <a:tc>
                  <a:txBody>
                    <a:bodyPr/>
                    <a:lstStyle/>
                    <a:p>
                      <a:pPr algn="ctr" rtl="0" fontAlgn="base"/>
                      <a:r>
                        <a:rPr lang="en-US" sz="1600" b="1" i="0" u="none" dirty="0">
                          <a:solidFill>
                            <a:schemeClr val="bg1"/>
                          </a:solidFill>
                          <a:effectLst/>
                          <a:latin typeface="Calibri" panose="020F0502020204030204" pitchFamily="34" charset="0"/>
                          <a:cs typeface="Calibri" panose="020F0502020204030204" pitchFamily="34" charset="0"/>
                        </a:rPr>
                        <a:t>Measure Type</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BE42"/>
                    </a:solidFill>
                  </a:tcPr>
                </a:tc>
                <a:tc>
                  <a:txBody>
                    <a:bodyPr/>
                    <a:lstStyle/>
                    <a:p>
                      <a:pPr algn="ctr" rtl="0" fontAlgn="base"/>
                      <a:r>
                        <a:rPr lang="en-US" sz="1600" b="1" i="0" u="none" dirty="0">
                          <a:solidFill>
                            <a:schemeClr val="bg1"/>
                          </a:solidFill>
                          <a:effectLst/>
                          <a:latin typeface="Calibri" panose="020F0502020204030204" pitchFamily="34" charset="0"/>
                          <a:cs typeface="Calibri" panose="020F0502020204030204" pitchFamily="34" charset="0"/>
                        </a:rPr>
                        <a:t>Measure​s</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BE42"/>
                    </a:solidFill>
                  </a:tcPr>
                </a:tc>
                <a:tc>
                  <a:txBody>
                    <a:bodyPr/>
                    <a:lstStyle/>
                    <a:p>
                      <a:pPr algn="ctr"/>
                      <a:r>
                        <a:rPr lang="en-US" sz="1600" b="1" dirty="0">
                          <a:solidFill>
                            <a:schemeClr val="bg1"/>
                          </a:solidFill>
                        </a:rPr>
                        <a:t>Measurement Period</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BE42"/>
                    </a:solidFill>
                  </a:tcPr>
                </a:tc>
                <a:tc>
                  <a:txBody>
                    <a:bodyPr/>
                    <a:lstStyle/>
                    <a:p>
                      <a:pPr algn="ctr" rtl="0" fontAlgn="base"/>
                      <a:r>
                        <a:rPr lang="en-US" sz="1600" b="1" i="0" u="none" dirty="0">
                          <a:solidFill>
                            <a:schemeClr val="bg1"/>
                          </a:solidFill>
                          <a:effectLst/>
                          <a:latin typeface="Calibri" panose="020F0502020204030204" pitchFamily="34" charset="0"/>
                          <a:cs typeface="Calibri" panose="020F0502020204030204" pitchFamily="34" charset="0"/>
                        </a:rPr>
                        <a:t>Reporting Due*​</a:t>
                      </a:r>
                    </a:p>
                  </a:txBody>
                  <a:tcPr marL="64671" marR="64671" marT="32336" marB="32336" anchor="ctr">
                    <a:lnL w="12906"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BE42"/>
                    </a:solidFill>
                  </a:tcPr>
                </a:tc>
                <a:extLst>
                  <a:ext uri="{0D108BD9-81ED-4DB2-BD59-A6C34878D82A}">
                    <a16:rowId xmlns:a16="http://schemas.microsoft.com/office/drawing/2014/main" val="4285756185"/>
                  </a:ext>
                </a:extLst>
              </a:tr>
              <a:tr h="439062">
                <a:tc>
                  <a:txBody>
                    <a:bodyPr/>
                    <a:lstStyle/>
                    <a:p>
                      <a:pPr marL="0" lvl="1" indent="0" algn="ctr" rtl="0" fontAlgn="base"/>
                      <a:r>
                        <a:rPr lang="en-US" sz="1600" b="1" i="0" dirty="0">
                          <a:solidFill>
                            <a:schemeClr val="accent6">
                              <a:lumMod val="50000"/>
                            </a:schemeClr>
                          </a:solidFill>
                          <a:effectLst/>
                          <a:latin typeface="Calibri" panose="020F0502020204030204" pitchFamily="34" charset="0"/>
                          <a:ea typeface="Cambria" panose="02040503050406030204" pitchFamily="18" charset="0"/>
                          <a:cs typeface="Calibri" panose="020F0502020204030204" pitchFamily="34" charset="0"/>
                        </a:rPr>
                        <a:t>Outcome</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a:txBody>
                    <a:bodyPr/>
                    <a:lstStyle/>
                    <a:p>
                      <a:pPr marL="0" lvl="1" indent="0" algn="l" rtl="0" fontAlgn="base"/>
                      <a:r>
                        <a:rPr lang="en-US" sz="14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1. SMM (excluding transfusion codes)​</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chemeClr val="tx2"/>
                          </a:solidFill>
                          <a:latin typeface="+mn-lt"/>
                        </a:rPr>
                        <a:t>Oct – Dec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strike="sngStrike" dirty="0">
                        <a:solidFill>
                          <a:schemeClr val="tx2"/>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chemeClr val="tx2"/>
                          </a:solidFill>
                          <a:latin typeface="+mn-lt"/>
                        </a:rPr>
                        <a:t>Jan – Mar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strike="noStrike" dirty="0">
                        <a:solidFill>
                          <a:schemeClr val="tx2"/>
                        </a:solidFill>
                        <a:latin typeface="+mn-lt"/>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strike="noStrike" kern="1200" dirty="0">
                          <a:solidFill>
                            <a:schemeClr val="tx2"/>
                          </a:solidFill>
                          <a:effectLst/>
                          <a:latin typeface="+mn-lt"/>
                          <a:ea typeface="+mn-ea"/>
                          <a:cs typeface="Calibri" panose="020F0502020204030204" pitchFamily="34" charset="0"/>
                        </a:rPr>
                        <a:t>Apr – Jun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strike="sngStrike" dirty="0">
                        <a:solidFill>
                          <a:schemeClr val="tx2"/>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mn-lt"/>
                        </a:rPr>
                        <a:t>July - Sep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strike="sngStrike" dirty="0">
                        <a:solidFill>
                          <a:schemeClr val="tx2"/>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mn-lt"/>
                        </a:rPr>
                        <a:t>Oct – Dec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strike="sngStrike" dirty="0">
                        <a:solidFill>
                          <a:schemeClr val="tx2"/>
                        </a:solidFill>
                        <a:latin typeface="+mn-lt"/>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rowSpan="6">
                  <a:txBody>
                    <a:bodyPr/>
                    <a:lstStyle/>
                    <a:p>
                      <a:pPr marL="0" indent="0" algn="ctr" rtl="0" fontAlgn="base"/>
                      <a:endParaRPr lang="en-US" sz="1400" b="1" i="0" dirty="0">
                        <a:solidFill>
                          <a:schemeClr val="tx2"/>
                        </a:solidFill>
                        <a:effectLst/>
                        <a:latin typeface="+mn-lt"/>
                        <a:cs typeface="Calibri" panose="020F0502020204030204" pitchFamily="34" charset="0"/>
                      </a:endParaRPr>
                    </a:p>
                    <a:p>
                      <a:pPr marL="0" indent="0" algn="ctr" rtl="0" fontAlgn="base"/>
                      <a:endParaRPr lang="en-US" sz="1400" b="1" i="0" dirty="0">
                        <a:solidFill>
                          <a:schemeClr val="tx2"/>
                        </a:solidFill>
                        <a:effectLst/>
                        <a:latin typeface="+mn-lt"/>
                        <a:cs typeface="Calibri" panose="020F0502020204030204" pitchFamily="34" charset="0"/>
                      </a:endParaRPr>
                    </a:p>
                    <a:p>
                      <a:pPr marL="0" indent="0" algn="ctr" rtl="0" fontAlgn="base"/>
                      <a:r>
                        <a:rPr lang="en-US" sz="1400" b="1" i="0" strike="noStrike" dirty="0">
                          <a:solidFill>
                            <a:schemeClr val="tx2"/>
                          </a:solidFill>
                          <a:effectLst/>
                          <a:latin typeface="+mn-lt"/>
                          <a:cs typeface="Calibri" panose="020F0502020204030204" pitchFamily="34" charset="0"/>
                        </a:rPr>
                        <a:t>Jan 31, 2024</a:t>
                      </a:r>
                    </a:p>
                    <a:p>
                      <a:pPr marL="0" indent="0" algn="ctr" rtl="0" fontAlgn="base"/>
                      <a:endParaRPr lang="en-US" sz="1400" b="1" i="0" strike="noStrike" dirty="0">
                        <a:solidFill>
                          <a:schemeClr val="tx2"/>
                        </a:solidFill>
                        <a:effectLst/>
                        <a:latin typeface="+mn-lt"/>
                        <a:cs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strike="noStrike" dirty="0">
                          <a:solidFill>
                            <a:schemeClr val="tx2"/>
                          </a:solidFill>
                          <a:effectLst/>
                          <a:latin typeface="+mn-lt"/>
                          <a:cs typeface="Calibri" panose="020F0502020204030204" pitchFamily="34" charset="0"/>
                        </a:rPr>
                        <a:t>April 30, 2024</a:t>
                      </a:r>
                    </a:p>
                    <a:p>
                      <a:pPr marL="0" indent="0" algn="ctr" rtl="0" fontAlgn="base"/>
                      <a:endParaRPr lang="en-US" sz="1400" b="1" i="0" strike="noStrike" dirty="0">
                        <a:solidFill>
                          <a:schemeClr val="tx2"/>
                        </a:solidFill>
                        <a:effectLst/>
                        <a:latin typeface="+mn-lt"/>
                        <a:cs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strike="noStrike" kern="1200" dirty="0">
                          <a:solidFill>
                            <a:schemeClr val="tx2"/>
                          </a:solidFill>
                          <a:effectLst/>
                          <a:latin typeface="+mn-lt"/>
                          <a:ea typeface="+mn-ea"/>
                          <a:cs typeface="Calibri" panose="020F0502020204030204" pitchFamily="34" charset="0"/>
                        </a:rPr>
                        <a:t>Jul 31, 2024</a:t>
                      </a:r>
                    </a:p>
                    <a:p>
                      <a:pPr marL="0" indent="0" algn="ctr" rtl="0" fontAlgn="base"/>
                      <a:endParaRPr lang="en-US" sz="1400" b="1" i="0" strike="noStrike" dirty="0">
                        <a:solidFill>
                          <a:schemeClr val="tx2"/>
                        </a:solidFill>
                        <a:effectLst/>
                        <a:latin typeface="+mn-lt"/>
                        <a:cs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strike="noStrike" dirty="0">
                          <a:solidFill>
                            <a:schemeClr val="tx2"/>
                          </a:solidFill>
                          <a:effectLst/>
                          <a:latin typeface="+mn-lt"/>
                          <a:cs typeface="Calibri" panose="020F0502020204030204" pitchFamily="34" charset="0"/>
                        </a:rPr>
                        <a:t>Oct 31, 2024</a:t>
                      </a:r>
                    </a:p>
                    <a:p>
                      <a:pPr marL="0" indent="0" algn="ctr" rtl="0" fontAlgn="base"/>
                      <a:endParaRPr lang="en-US" sz="1400" b="1" i="0" strike="noStrike" dirty="0">
                        <a:solidFill>
                          <a:schemeClr val="tx2"/>
                        </a:solidFill>
                        <a:effectLst/>
                        <a:latin typeface="+mn-lt"/>
                        <a:cs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strike="noStrike" dirty="0">
                          <a:solidFill>
                            <a:schemeClr val="tx2"/>
                          </a:solidFill>
                          <a:effectLst/>
                          <a:latin typeface="+mn-lt"/>
                          <a:cs typeface="Calibri" panose="020F0502020204030204" pitchFamily="34" charset="0"/>
                        </a:rPr>
                        <a:t>Jan 31, 2025</a:t>
                      </a:r>
                    </a:p>
                    <a:p>
                      <a:pPr marL="0" indent="0" algn="ctr" rtl="0" fontAlgn="base"/>
                      <a:endParaRPr lang="en-US" sz="1400" b="1" i="0" dirty="0">
                        <a:solidFill>
                          <a:schemeClr val="tx2"/>
                        </a:solidFill>
                        <a:effectLst/>
                        <a:latin typeface="+mn-lt"/>
                        <a:cs typeface="Calibri" panose="020F0502020204030204" pitchFamily="34" charset="0"/>
                      </a:endParaRPr>
                    </a:p>
                    <a:p>
                      <a:pPr marL="0" indent="0" algn="ctr" rtl="0" fontAlgn="base"/>
                      <a:endParaRPr lang="en-US" sz="1400" b="1" i="0" dirty="0">
                        <a:solidFill>
                          <a:schemeClr val="tx2"/>
                        </a:solidFill>
                        <a:effectLst/>
                        <a:latin typeface="+mn-lt"/>
                        <a:cs typeface="Calibri" panose="020F0502020204030204" pitchFamily="34" charset="0"/>
                      </a:endParaRPr>
                    </a:p>
                    <a:p>
                      <a:pPr marL="0" indent="0" algn="ctr" rtl="0" fontAlgn="base"/>
                      <a:endParaRPr lang="en-US" sz="1400" b="1" i="0" dirty="0">
                        <a:solidFill>
                          <a:schemeClr val="tx2"/>
                        </a:solidFill>
                        <a:effectLst/>
                        <a:latin typeface="+mn-lt"/>
                        <a:cs typeface="Calibri" panose="020F0502020204030204" pitchFamily="34"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27984414"/>
                  </a:ext>
                </a:extLst>
              </a:tr>
              <a:tr h="640300">
                <a:tc>
                  <a:txBody>
                    <a:bodyPr/>
                    <a:lstStyle/>
                    <a:p>
                      <a:pPr marL="0" lvl="1" indent="0" algn="ctr" rtl="0" fontAlgn="base"/>
                      <a:r>
                        <a:rPr lang="en-US" sz="1600" b="1" i="0" dirty="0">
                          <a:solidFill>
                            <a:schemeClr val="accent6">
                              <a:lumMod val="50000"/>
                            </a:schemeClr>
                          </a:solidFill>
                          <a:effectLst/>
                          <a:latin typeface="Calibri" panose="020F0502020204030204" pitchFamily="34" charset="0"/>
                          <a:ea typeface="Cambria" panose="02040503050406030204" pitchFamily="18" charset="0"/>
                          <a:cs typeface="Calibri" panose="020F0502020204030204" pitchFamily="34" charset="0"/>
                        </a:rPr>
                        <a:t>Outcome</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a:txBody>
                    <a:bodyPr/>
                    <a:lstStyle/>
                    <a:p>
                      <a:pPr marL="173038" lvl="1" indent="-173038" algn="l" rtl="0" fontAlgn="base"/>
                      <a:r>
                        <a:rPr lang="en-US" sz="14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2. SMM among people with preeclampsia (excluding transfusion codes)​</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tc>
                <a:extLst>
                  <a:ext uri="{0D108BD9-81ED-4DB2-BD59-A6C34878D82A}">
                    <a16:rowId xmlns:a16="http://schemas.microsoft.com/office/drawing/2014/main" val="1309404517"/>
                  </a:ext>
                </a:extLst>
              </a:tr>
              <a:tr h="3018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mn-lt"/>
                          <a:ea typeface="+mn-ea"/>
                          <a:cs typeface="+mn-cs"/>
                        </a:rPr>
                        <a:t>10 </a:t>
                      </a:r>
                      <a:r>
                        <a:rPr kumimoji="0" lang="en-US" sz="1600" b="1" i="1" u="none" strike="noStrike" kern="1200" cap="none" spc="0" normalizeH="0" baseline="0" noProof="0" dirty="0">
                          <a:ln>
                            <a:noFill/>
                          </a:ln>
                          <a:solidFill>
                            <a:srgbClr val="FF0000"/>
                          </a:solidFill>
                          <a:effectLst/>
                          <a:uLnTx/>
                          <a:uFillTx/>
                          <a:latin typeface="+mn-lt"/>
                          <a:ea typeface="+mn-ea"/>
                          <a:cs typeface="+mn-cs"/>
                        </a:rPr>
                        <a:t>randomly </a:t>
                      </a:r>
                      <a:r>
                        <a:rPr kumimoji="0" lang="en-US" sz="1600" b="1" u="none" strike="noStrike" kern="1200" cap="none" spc="0" normalizeH="0" baseline="0" noProof="0" dirty="0">
                          <a:ln>
                            <a:noFill/>
                          </a:ln>
                          <a:solidFill>
                            <a:srgbClr val="FF0000"/>
                          </a:solidFill>
                          <a:effectLst/>
                          <a:uLnTx/>
                          <a:uFillTx/>
                          <a:latin typeface="+mn-lt"/>
                          <a:ea typeface="+mn-ea"/>
                          <a:cs typeface="+mn-cs"/>
                        </a:rPr>
                        <a:t>selected charts per month (or less, depending on volume)</a:t>
                      </a: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hMerge="1">
                  <a:txBody>
                    <a:bodyPr/>
                    <a:lstStyle/>
                    <a:p>
                      <a:pPr marL="0" lvl="1" indent="0" algn="l" rtl="0" fontAlgn="base"/>
                      <a:r>
                        <a:rPr lang="en-US" sz="1400" b="0" i="1">
                          <a:solidFill>
                            <a:schemeClr val="accent1"/>
                          </a:solidFill>
                          <a:effectLst/>
                          <a:latin typeface="Cambria" panose="02040503050406030204" pitchFamily="18" charset="0"/>
                        </a:rPr>
                        <a:t>For pregnant and postpartum patients with persistent severe HTN during hospitalization:</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l" rtl="0" fontAlgn="base"/>
                      <a:r>
                        <a:rPr lang="en-US" sz="1800" b="0" i="0">
                          <a:solidFill>
                            <a:srgbClr val="000000"/>
                          </a:solidFill>
                          <a:effectLst/>
                          <a:latin typeface="Cambria" panose="02040503050406030204" pitchFamily="18" charset="0"/>
                        </a:rPr>
                        <a:t>Quarters: Jan 2020 – Feb 2021​</a:t>
                      </a:r>
                    </a:p>
                  </a:txBody>
                  <a:tcPr marL="64671" marR="64671" marT="32336" marB="32336" anchor="ctr"/>
                </a:tc>
                <a:tc vMerge="1">
                  <a:txBody>
                    <a:bodyPr/>
                    <a:lstStyle/>
                    <a:p>
                      <a:pPr algn="l" rtl="0" fontAlgn="base"/>
                      <a:r>
                        <a:rPr lang="en-US" sz="1800" b="0" i="0">
                          <a:solidFill>
                            <a:srgbClr val="000000"/>
                          </a:solidFill>
                          <a:effectLst/>
                          <a:latin typeface="Cambria" panose="02040503050406030204" pitchFamily="18" charset="0"/>
                        </a:rPr>
                        <a:t>​</a:t>
                      </a:r>
                    </a:p>
                  </a:txBody>
                  <a:tcPr marL="64671" marR="64671" marT="32336" marB="32336" anchor="ctr"/>
                </a:tc>
                <a:extLst>
                  <a:ext uri="{0D108BD9-81ED-4DB2-BD59-A6C34878D82A}">
                    <a16:rowId xmlns:a16="http://schemas.microsoft.com/office/drawing/2014/main" val="896832286"/>
                  </a:ext>
                </a:extLst>
              </a:tr>
              <a:tr h="695182">
                <a:tc>
                  <a:txBody>
                    <a:bodyPr/>
                    <a:lstStyle/>
                    <a:p>
                      <a:pPr marL="0" lvl="1" indent="0" algn="ctr" rtl="0" fontAlgn="base"/>
                      <a:r>
                        <a:rPr lang="en-US" sz="1600" b="1"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Process </a:t>
                      </a:r>
                      <a:r>
                        <a:rPr lang="en-US" sz="12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Patient-level</a:t>
                      </a:r>
                      <a:endParaRPr lang="en-US" sz="16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a:txBody>
                    <a:bodyPr/>
                    <a:lstStyle/>
                    <a:p>
                      <a:pPr marL="171450" lvl="1" indent="-171450" algn="l" rtl="0" fontAlgn="base">
                        <a:buAutoNum type="arabicPeriod"/>
                      </a:pPr>
                      <a:r>
                        <a:rPr lang="en-US" sz="14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Timely treatment of persistent severe HTN: Pregnant &amp; postpartum patients with acute-onset persistent severe hypertension treated within 60 minutes with IV Labetalol, IV Hydralazine, or PO Nifedipine</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637618475"/>
                  </a:ext>
                </a:extLst>
              </a:tr>
              <a:tr h="640300">
                <a:tc>
                  <a:txBody>
                    <a:bodyPr/>
                    <a:lstStyle/>
                    <a:p>
                      <a:pPr marL="0" lvl="1" indent="0" algn="ctr" rtl="0" fontAlgn="base"/>
                      <a:r>
                        <a:rPr lang="en-US" sz="1600" b="1"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Process </a:t>
                      </a:r>
                      <a:r>
                        <a:rPr lang="en-US" sz="12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Patient-level</a:t>
                      </a:r>
                      <a:endParaRPr lang="en-US" sz="16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a:txBody>
                    <a:bodyPr/>
                    <a:lstStyle/>
                    <a:p>
                      <a:pPr marL="173038" lvl="1" indent="-173038" algn="l" rtl="0" fontAlgn="base"/>
                      <a:r>
                        <a:rPr lang="en-US" sz="14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2. Follow-up appointment: Patient discharged with a postpartum BP and symptoms check scheduled </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tc>
                <a:extLst>
                  <a:ext uri="{0D108BD9-81ED-4DB2-BD59-A6C34878D82A}">
                    <a16:rowId xmlns:a16="http://schemas.microsoft.com/office/drawing/2014/main" val="4265823959"/>
                  </a:ext>
                </a:extLst>
              </a:tr>
              <a:tr h="631152">
                <a:tc>
                  <a:txBody>
                    <a:bodyPr/>
                    <a:lstStyle/>
                    <a:p>
                      <a:pPr marL="0" lvl="1" indent="0" algn="ctr" rtl="0" fontAlgn="base"/>
                      <a:r>
                        <a:rPr lang="en-US" sz="1600" b="1"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Process </a:t>
                      </a:r>
                      <a:r>
                        <a:rPr lang="en-US" sz="12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rPr>
                        <a:t>Patient-level</a:t>
                      </a:r>
                      <a:endParaRPr lang="en-US" sz="1600" b="0" i="0" dirty="0">
                        <a:solidFill>
                          <a:schemeClr val="accent5">
                            <a:lumMod val="50000"/>
                          </a:schemeClr>
                        </a:solidFill>
                        <a:effectLst/>
                        <a:latin typeface="Calibri" panose="020F0502020204030204" pitchFamily="34" charset="0"/>
                        <a:ea typeface="Cambria" panose="02040503050406030204" pitchFamily="18" charset="0"/>
                        <a:cs typeface="Calibri" panose="020F0502020204030204" pitchFamily="34"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a:txBody>
                    <a:bodyPr/>
                    <a:lstStyle/>
                    <a:p>
                      <a:pPr marL="173038" lvl="1" indent="-173038" algn="l" rtl="0" fontAlgn="base"/>
                      <a:r>
                        <a:rPr lang="en-US" sz="14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3. Discharge education: Patient and family education on preeclampsia signs &amp; symptoms prior to discharge </a:t>
                      </a:r>
                      <a:r>
                        <a:rPr lang="en-US" sz="12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 </a:t>
                      </a: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906" cap="flat" cmpd="sng" algn="ctr">
                      <a:solidFill>
                        <a:srgbClr val="000000"/>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lnL w="12906" cap="flat" cmpd="sng" algn="ctr">
                      <a:solidFill>
                        <a:srgbClr val="000000"/>
                      </a:solidFill>
                      <a:prstDash val="solid"/>
                      <a:round/>
                      <a:headEnd type="none" w="med" len="med"/>
                      <a:tailEnd type="none" w="med" len="med"/>
                    </a:lnL>
                    <a:lnR w="1290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906" cap="flat" cmpd="sng" algn="ctr">
                      <a:solidFill>
                        <a:srgbClr val="000000"/>
                      </a:solidFill>
                      <a:prstDash val="solid"/>
                      <a:round/>
                      <a:headEnd type="none" w="med" len="med"/>
                      <a:tailEnd type="none" w="med" len="med"/>
                    </a:lnB>
                    <a:solidFill>
                      <a:schemeClr val="bg1"/>
                    </a:solidFill>
                  </a:tcPr>
                </a:tc>
                <a:tc vMerge="1">
                  <a:txBody>
                    <a:bodyPr/>
                    <a:lstStyle/>
                    <a:p>
                      <a:pPr algn="ctr" rtl="0" fontAlgn="base"/>
                      <a:endParaRPr lang="en-US" sz="1400" b="0" i="0">
                        <a:solidFill>
                          <a:srgbClr val="000000"/>
                        </a:solidFill>
                        <a:effectLst/>
                        <a:latin typeface="Cambria" panose="02040503050406030204" pitchFamily="18" charset="0"/>
                      </a:endParaRPr>
                    </a:p>
                  </a:txBody>
                  <a:tcPr marL="64671" marR="64671" marT="32336" marB="32336" anchor="ctr"/>
                </a:tc>
                <a:extLst>
                  <a:ext uri="{0D108BD9-81ED-4DB2-BD59-A6C34878D82A}">
                    <a16:rowId xmlns:a16="http://schemas.microsoft.com/office/drawing/2014/main" val="4239577478"/>
                  </a:ext>
                </a:extLst>
              </a:tr>
            </a:tbl>
          </a:graphicData>
        </a:graphic>
      </p:graphicFrame>
      <p:cxnSp>
        <p:nvCxnSpPr>
          <p:cNvPr id="5" name="Straight Arrow Connector 4">
            <a:extLst>
              <a:ext uri="{FF2B5EF4-FFF2-40B4-BE49-F238E27FC236}">
                <a16:creationId xmlns:a16="http://schemas.microsoft.com/office/drawing/2014/main" id="{F3ADE4FC-97D1-99C8-81F7-9AF53FFE4F2A}"/>
              </a:ext>
            </a:extLst>
          </p:cNvPr>
          <p:cNvCxnSpPr>
            <a:cxnSpLocks/>
          </p:cNvCxnSpPr>
          <p:nvPr/>
        </p:nvCxnSpPr>
        <p:spPr>
          <a:xfrm>
            <a:off x="9198074" y="3351482"/>
            <a:ext cx="203664" cy="0"/>
          </a:xfrm>
          <a:prstGeom prst="straightConnector1">
            <a:avLst/>
          </a:prstGeom>
          <a:ln>
            <a:solidFill>
              <a:srgbClr val="83BE4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C8B364C-A2AF-1956-5382-76EEEE68DFD7}"/>
              </a:ext>
            </a:extLst>
          </p:cNvPr>
          <p:cNvCxnSpPr>
            <a:cxnSpLocks/>
          </p:cNvCxnSpPr>
          <p:nvPr/>
        </p:nvCxnSpPr>
        <p:spPr>
          <a:xfrm>
            <a:off x="9198074" y="3781924"/>
            <a:ext cx="203664" cy="0"/>
          </a:xfrm>
          <a:prstGeom prst="straightConnector1">
            <a:avLst/>
          </a:prstGeom>
          <a:ln>
            <a:solidFill>
              <a:srgbClr val="83BE4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509394-C472-C952-C9B6-A4E009BB407B}"/>
              </a:ext>
            </a:extLst>
          </p:cNvPr>
          <p:cNvCxnSpPr>
            <a:cxnSpLocks/>
          </p:cNvCxnSpPr>
          <p:nvPr/>
        </p:nvCxnSpPr>
        <p:spPr>
          <a:xfrm>
            <a:off x="9198074" y="4197469"/>
            <a:ext cx="203664" cy="0"/>
          </a:xfrm>
          <a:prstGeom prst="straightConnector1">
            <a:avLst/>
          </a:prstGeom>
          <a:ln>
            <a:solidFill>
              <a:srgbClr val="83BE4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9C846EA-2D37-7084-FA68-CBFBF01FB8E9}"/>
              </a:ext>
            </a:extLst>
          </p:cNvPr>
          <p:cNvCxnSpPr>
            <a:cxnSpLocks/>
          </p:cNvCxnSpPr>
          <p:nvPr/>
        </p:nvCxnSpPr>
        <p:spPr>
          <a:xfrm>
            <a:off x="9198074" y="4619516"/>
            <a:ext cx="203664" cy="0"/>
          </a:xfrm>
          <a:prstGeom prst="straightConnector1">
            <a:avLst/>
          </a:prstGeom>
          <a:ln>
            <a:solidFill>
              <a:srgbClr val="83BE4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4FF6A0-D727-A856-BE14-A043B92B6577}"/>
              </a:ext>
            </a:extLst>
          </p:cNvPr>
          <p:cNvCxnSpPr>
            <a:cxnSpLocks/>
          </p:cNvCxnSpPr>
          <p:nvPr/>
        </p:nvCxnSpPr>
        <p:spPr>
          <a:xfrm>
            <a:off x="9198074" y="5059285"/>
            <a:ext cx="203664" cy="0"/>
          </a:xfrm>
          <a:prstGeom prst="straightConnector1">
            <a:avLst/>
          </a:prstGeom>
          <a:ln>
            <a:solidFill>
              <a:srgbClr val="83BE4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6C3AE1-BD30-853B-EBFE-3AC01A82641D}"/>
              </a:ext>
            </a:extLst>
          </p:cNvPr>
          <p:cNvSpPr txBox="1"/>
          <p:nvPr/>
        </p:nvSpPr>
        <p:spPr>
          <a:xfrm>
            <a:off x="10834633" y="3458758"/>
            <a:ext cx="1326086" cy="646331"/>
          </a:xfrm>
          <a:prstGeom prst="rect">
            <a:avLst/>
          </a:prstGeom>
          <a:noFill/>
          <a:ln>
            <a:solidFill>
              <a:srgbClr val="83BE4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All Measures Reported by Race/ Ethnicity</a:t>
            </a:r>
          </a:p>
        </p:txBody>
      </p:sp>
      <p:sp>
        <p:nvSpPr>
          <p:cNvPr id="17" name="TextBox 16">
            <a:extLst>
              <a:ext uri="{FF2B5EF4-FFF2-40B4-BE49-F238E27FC236}">
                <a16:creationId xmlns:a16="http://schemas.microsoft.com/office/drawing/2014/main" id="{C13D33E2-6788-D820-81D4-D08BD534D885}"/>
              </a:ext>
            </a:extLst>
          </p:cNvPr>
          <p:cNvSpPr txBox="1"/>
          <p:nvPr/>
        </p:nvSpPr>
        <p:spPr>
          <a:xfrm>
            <a:off x="367305" y="6491383"/>
            <a:ext cx="11006823"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17355D"/>
                </a:solidFill>
                <a:effectLst/>
                <a:uLnTx/>
                <a:uFillTx/>
                <a:latin typeface="Calibri" panose="020F0502020204030204" pitchFamily="34" charset="0"/>
                <a:ea typeface="+mn-ea"/>
                <a:cs typeface="+mn-cs"/>
              </a:rPr>
              <a:t>Find data forms, including ICD-10 codes, on our website at </a:t>
            </a:r>
            <a:r>
              <a:rPr kumimoji="0" lang="en-US" sz="1600" b="0" i="0" u="sng" strike="noStrike" kern="1200" cap="none" spc="0" normalizeH="0" baseline="0" noProof="0" dirty="0">
                <a:ln>
                  <a:noFill/>
                </a:ln>
                <a:solidFill>
                  <a:srgbClr val="17355D"/>
                </a:solidFill>
                <a:effectLst/>
                <a:uLnTx/>
                <a:uFillTx/>
                <a:latin typeface="Calibri" panose="020F0502020204030204" pitchFamily="34" charset="0"/>
                <a:ea typeface="+mn-ea"/>
                <a:cs typeface="+mn-cs"/>
                <a:hlinkClick r:id="rId2"/>
              </a:rPr>
              <a:t>http://www.alpqc.org/initiatives/htn</a:t>
            </a:r>
            <a:r>
              <a:rPr kumimoji="0" lang="en-US" sz="1600" b="0" i="0" u="none" strike="noStrike" kern="1200" cap="none" spc="0" normalizeH="0" baseline="0" noProof="0" dirty="0">
                <a:ln>
                  <a:noFill/>
                </a:ln>
                <a:solidFill>
                  <a:srgbClr val="17355D"/>
                </a:solidFill>
                <a:effectLst/>
                <a:uLnTx/>
                <a:uFillTx/>
                <a:latin typeface="Calibri" panose="020F0502020204030204" pitchFamily="34" charset="0"/>
                <a:ea typeface="+mn-ea"/>
                <a:cs typeface="+mn-cs"/>
              </a:rPr>
              <a:t>, under the “Data Resources” menu</a:t>
            </a:r>
            <a:endParaRPr lang="en-US" sz="1600" dirty="0"/>
          </a:p>
        </p:txBody>
      </p:sp>
    </p:spTree>
    <p:extLst>
      <p:ext uri="{BB962C8B-B14F-4D97-AF65-F5344CB8AC3E}">
        <p14:creationId xmlns:p14="http://schemas.microsoft.com/office/powerpoint/2010/main" val="379418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275C-274F-0EA5-BD41-38573A6F9442}"/>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AAEB80EF-90C2-6D03-F9BD-C6B5B06CB0A6}"/>
              </a:ext>
            </a:extLst>
          </p:cNvPr>
          <p:cNvSpPr>
            <a:spLocks noGrp="1"/>
          </p:cNvSpPr>
          <p:nvPr>
            <p:ph idx="1"/>
          </p:nvPr>
        </p:nvSpPr>
        <p:spPr>
          <a:xfrm>
            <a:off x="838200" y="2141537"/>
            <a:ext cx="10515600" cy="435133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Please feel free to </a:t>
            </a:r>
            <a:r>
              <a:rPr kumimoji="0" lang="en-US" sz="2800" b="1"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unmute</a:t>
            </a:r>
            <a:r>
              <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rPr>
              <a:t> and ask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7355D"/>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55D"/>
                </a:solidFill>
                <a:effectLst/>
                <a:uLnTx/>
                <a:uFillTx/>
                <a:latin typeface="Calibri"/>
                <a:cs typeface="Calibri"/>
              </a:rPr>
              <a:t>You may also enter comments or questions in the </a:t>
            </a:r>
            <a:r>
              <a:rPr lang="en-US" sz="2800" dirty="0">
                <a:solidFill>
                  <a:srgbClr val="17355D"/>
                </a:solidFill>
                <a:latin typeface="Calibri"/>
                <a:cs typeface="Calibri"/>
              </a:rPr>
              <a:t>"</a:t>
            </a:r>
            <a:r>
              <a:rPr kumimoji="0" lang="en-US" sz="2800" b="0" i="0" u="none" strike="noStrike" kern="1200" cap="none" spc="0" normalizeH="0" baseline="0" noProof="0" dirty="0">
                <a:ln>
                  <a:noFill/>
                </a:ln>
                <a:solidFill>
                  <a:srgbClr val="17355D"/>
                </a:solidFill>
                <a:effectLst/>
                <a:uLnTx/>
                <a:uFillTx/>
                <a:latin typeface="Calibri"/>
                <a:cs typeface="Calibri"/>
              </a:rPr>
              <a:t>chat</a:t>
            </a:r>
            <a:r>
              <a:rPr lang="en-US" sz="2800" dirty="0">
                <a:solidFill>
                  <a:srgbClr val="17355D"/>
                </a:solidFill>
                <a:latin typeface="Calibri"/>
                <a:cs typeface="Calibri"/>
              </a:rPr>
              <a:t>"</a:t>
            </a:r>
            <a:r>
              <a:rPr kumimoji="0" lang="en-US" sz="2800" b="0" i="0" u="none" strike="noStrike" kern="1200" cap="none" spc="0" normalizeH="0" baseline="0" noProof="0" dirty="0">
                <a:ln>
                  <a:noFill/>
                </a:ln>
                <a:solidFill>
                  <a:srgbClr val="17355D"/>
                </a:solidFill>
                <a:effectLst/>
                <a:uLnTx/>
                <a:uFillTx/>
                <a:latin typeface="Calibri"/>
                <a:cs typeface="Calibri"/>
              </a:rPr>
              <a:t> box</a:t>
            </a:r>
            <a:endParaRPr lang="en-US" sz="2800" b="0" i="0" u="none" strike="noStrike" kern="1200" cap="none" spc="0" normalizeH="0" baseline="0" noProof="0" dirty="0">
              <a:ln>
                <a:noFill/>
              </a:ln>
              <a:solidFill>
                <a:srgbClr val="17355D"/>
              </a:solidFill>
              <a:effectLst/>
              <a:uLnTx/>
              <a:uFillTx/>
              <a:latin typeface="Calibri"/>
              <a:cs typeface="Calibri"/>
            </a:endParaRPr>
          </a:p>
        </p:txBody>
      </p:sp>
    </p:spTree>
    <p:extLst>
      <p:ext uri="{BB962C8B-B14F-4D97-AF65-F5344CB8AC3E}">
        <p14:creationId xmlns:p14="http://schemas.microsoft.com/office/powerpoint/2010/main" val="348476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F828-15A0-F11C-D608-B4E977BAADC0}"/>
              </a:ext>
            </a:extLst>
          </p:cNvPr>
          <p:cNvSpPr>
            <a:spLocks noGrp="1"/>
          </p:cNvSpPr>
          <p:nvPr>
            <p:ph type="title"/>
          </p:nvPr>
        </p:nvSpPr>
        <p:spPr/>
        <p:txBody>
          <a:bodyPr/>
          <a:lstStyle/>
          <a:p>
            <a:r>
              <a:rPr lang="en-US" dirty="0">
                <a:solidFill>
                  <a:srgbClr val="1C355E"/>
                </a:solidFill>
              </a:rPr>
              <a:t> Reminders</a:t>
            </a:r>
          </a:p>
        </p:txBody>
      </p:sp>
      <p:sp>
        <p:nvSpPr>
          <p:cNvPr id="3" name="Content Placeholder 2">
            <a:extLst>
              <a:ext uri="{FF2B5EF4-FFF2-40B4-BE49-F238E27FC236}">
                <a16:creationId xmlns:a16="http://schemas.microsoft.com/office/drawing/2014/main" id="{26113834-DAAF-AECE-2B9E-0F5F8BC5F954}"/>
              </a:ext>
            </a:extLst>
          </p:cNvPr>
          <p:cNvSpPr>
            <a:spLocks noGrp="1"/>
          </p:cNvSpPr>
          <p:nvPr>
            <p:ph idx="1"/>
          </p:nvPr>
        </p:nvSpPr>
        <p:spPr>
          <a:xfrm>
            <a:off x="838200" y="1330411"/>
            <a:ext cx="8927757" cy="3919152"/>
          </a:xfrm>
        </p:spPr>
        <p:txBody>
          <a:bodyPr anchor="ctr">
            <a:normAutofit/>
          </a:bodyPr>
          <a:lstStyle/>
          <a:p>
            <a:pPr>
              <a:lnSpc>
                <a:spcPct val="100000"/>
              </a:lnSpc>
              <a:spcBef>
                <a:spcPts val="0"/>
              </a:spcBef>
              <a:buFontTx/>
              <a:buChar char="-"/>
            </a:pPr>
            <a:r>
              <a:rPr lang="en-US" sz="2400" dirty="0">
                <a:solidFill>
                  <a:srgbClr val="1C355E"/>
                </a:solidFill>
              </a:rPr>
              <a:t>Neonatal Action Period Call is Wednesday, January 24</a:t>
            </a:r>
            <a:r>
              <a:rPr lang="en-US" sz="2400" baseline="30000" dirty="0">
                <a:solidFill>
                  <a:srgbClr val="1C355E"/>
                </a:solidFill>
              </a:rPr>
              <a:t>th</a:t>
            </a:r>
            <a:r>
              <a:rPr lang="en-US" sz="2400" dirty="0">
                <a:solidFill>
                  <a:srgbClr val="1C355E"/>
                </a:solidFill>
              </a:rPr>
              <a:t> at 12 pm</a:t>
            </a:r>
          </a:p>
          <a:p>
            <a:pPr marL="0" indent="0">
              <a:lnSpc>
                <a:spcPct val="100000"/>
              </a:lnSpc>
              <a:spcBef>
                <a:spcPts val="0"/>
              </a:spcBef>
              <a:buNone/>
            </a:pPr>
            <a:endParaRPr lang="en-US" sz="2400" dirty="0">
              <a:solidFill>
                <a:srgbClr val="1C355E"/>
              </a:solidFill>
            </a:endParaRPr>
          </a:p>
          <a:p>
            <a:pPr marL="0" indent="0">
              <a:lnSpc>
                <a:spcPct val="100000"/>
              </a:lnSpc>
              <a:spcBef>
                <a:spcPts val="0"/>
              </a:spcBef>
              <a:buNone/>
            </a:pPr>
            <a:r>
              <a:rPr lang="en-US" sz="2400" dirty="0">
                <a:solidFill>
                  <a:srgbClr val="1C355E"/>
                </a:solidFill>
              </a:rPr>
              <a:t>- Next OB Hemorrhage Action Period Call: Wednesday, 2/21 at 1 pm</a:t>
            </a:r>
          </a:p>
          <a:p>
            <a:pPr marL="0" indent="0">
              <a:buNone/>
            </a:pPr>
            <a:endParaRPr lang="en-US" sz="2400" dirty="0">
              <a:solidFill>
                <a:srgbClr val="1C355E"/>
              </a:solidFill>
            </a:endParaRPr>
          </a:p>
          <a:p>
            <a:pPr marL="0" indent="0">
              <a:buNone/>
            </a:pPr>
            <a:r>
              <a:rPr lang="en-US" sz="2400" dirty="0">
                <a:solidFill>
                  <a:srgbClr val="1C355E"/>
                </a:solidFill>
              </a:rPr>
              <a:t>- 1-on-1 calls with the ALPQC Quality Improvement RNs resumed this month. Please email </a:t>
            </a:r>
            <a:r>
              <a:rPr lang="en-US" sz="2400" dirty="0">
                <a:solidFill>
                  <a:srgbClr val="1C355E"/>
                </a:solidFill>
                <a:hlinkClick r:id="rId2"/>
              </a:rPr>
              <a:t>info@alpqc.org</a:t>
            </a:r>
            <a:r>
              <a:rPr lang="en-US" sz="2400" dirty="0">
                <a:solidFill>
                  <a:srgbClr val="1C355E"/>
                </a:solidFill>
              </a:rPr>
              <a:t> if your facility has not yet scheduled your recurring meeting</a:t>
            </a:r>
          </a:p>
          <a:p>
            <a:pPr marL="0" indent="0" algn="ctr">
              <a:buNone/>
            </a:pPr>
            <a:endParaRPr lang="en-US" sz="4000" dirty="0">
              <a:solidFill>
                <a:srgbClr val="1C355E"/>
              </a:solidFill>
            </a:endParaRPr>
          </a:p>
        </p:txBody>
      </p:sp>
    </p:spTree>
    <p:extLst>
      <p:ext uri="{BB962C8B-B14F-4D97-AF65-F5344CB8AC3E}">
        <p14:creationId xmlns:p14="http://schemas.microsoft.com/office/powerpoint/2010/main" val="185898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B3ED-1B26-3ABF-D55D-0CBF4736E85E}"/>
              </a:ext>
            </a:extLst>
          </p:cNvPr>
          <p:cNvSpPr>
            <a:spLocks noGrp="1"/>
          </p:cNvSpPr>
          <p:nvPr>
            <p:ph type="title"/>
          </p:nvPr>
        </p:nvSpPr>
        <p:spPr>
          <a:xfrm>
            <a:off x="838200" y="142875"/>
            <a:ext cx="10515600" cy="1325563"/>
          </a:xfrm>
        </p:spPr>
        <p:txBody>
          <a:bodyPr>
            <a:normAutofit/>
          </a:bodyPr>
          <a:lstStyle/>
          <a:p>
            <a:r>
              <a:rPr lang="en-US" sz="4000" dirty="0">
                <a:solidFill>
                  <a:srgbClr val="1C355E"/>
                </a:solidFill>
                <a:cs typeface="Calibri"/>
              </a:rPr>
              <a:t>Stay Connected!</a:t>
            </a:r>
            <a:endParaRPr lang="en-US" sz="4000" dirty="0">
              <a:solidFill>
                <a:srgbClr val="1C355E"/>
              </a:solidFill>
            </a:endParaRPr>
          </a:p>
        </p:txBody>
      </p:sp>
      <p:sp>
        <p:nvSpPr>
          <p:cNvPr id="7" name="Title 4">
            <a:extLst>
              <a:ext uri="{FF2B5EF4-FFF2-40B4-BE49-F238E27FC236}">
                <a16:creationId xmlns:a16="http://schemas.microsoft.com/office/drawing/2014/main" id="{4C3992B7-EE70-C69E-D679-1CBD1D387ABE}"/>
              </a:ext>
            </a:extLst>
          </p:cNvPr>
          <p:cNvSpPr txBox="1">
            <a:spLocks/>
          </p:cNvSpPr>
          <p:nvPr/>
        </p:nvSpPr>
        <p:spPr>
          <a:xfrm>
            <a:off x="3916426" y="1743510"/>
            <a:ext cx="4359148" cy="4397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17355D"/>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C355E"/>
                </a:solidFill>
                <a:effectLst/>
                <a:uLnTx/>
                <a:uFillTx/>
                <a:latin typeface="Calibri" panose="020F0502020204030204"/>
                <a:ea typeface="+mj-ea"/>
                <a:cs typeface="+mj-cs"/>
              </a:rPr>
              <a:t>Online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4">
                    <a:lumMod val="75000"/>
                  </a:schemeClr>
                </a:solidFill>
                <a:effectLst/>
                <a:uLnTx/>
                <a:uFillTx/>
                <a:latin typeface="Calibri" panose="020F0502020204030204"/>
                <a:ea typeface="+mj-ea"/>
                <a:cs typeface="+mj-cs"/>
                <a:hlinkClick r:id="rId3">
                  <a:extLst>
                    <a:ext uri="{A12FA001-AC4F-418D-AE19-62706E023703}">
                      <ahyp:hlinkClr xmlns:ahyp="http://schemas.microsoft.com/office/drawing/2018/hyperlinkcolor" val="tx"/>
                    </a:ext>
                  </a:extLst>
                </a:hlinkClick>
              </a:rPr>
              <a:t>https://www.</a:t>
            </a:r>
            <a:r>
              <a:rPr kumimoji="0" lang="en-US" sz="2400" b="1" i="0" u="sng" strike="noStrike" kern="1200" cap="none" spc="0" normalizeH="0" baseline="0" noProof="0" dirty="0">
                <a:ln>
                  <a:noFill/>
                </a:ln>
                <a:solidFill>
                  <a:schemeClr val="accent4">
                    <a:lumMod val="75000"/>
                  </a:schemeClr>
                </a:solidFill>
                <a:effectLst/>
                <a:uLnTx/>
                <a:uFillTx/>
                <a:latin typeface="Calibri" panose="020F0502020204030204"/>
                <a:ea typeface="+mj-ea"/>
                <a:cs typeface="+mj-cs"/>
                <a:hlinkClick r:id="rId3">
                  <a:extLst>
                    <a:ext uri="{A12FA001-AC4F-418D-AE19-62706E023703}">
                      <ahyp:hlinkClr xmlns:ahyp="http://schemas.microsoft.com/office/drawing/2018/hyperlinkcolor" val="tx"/>
                    </a:ext>
                  </a:extLst>
                </a:hlinkClick>
              </a:rPr>
              <a:t>alpqc</a:t>
            </a:r>
            <a:r>
              <a:rPr kumimoji="0" lang="en-US" sz="2400" b="1" i="0" u="sng" strike="noStrike" kern="1200" cap="none" spc="0" normalizeH="0" baseline="0" noProof="0" dirty="0">
                <a:ln>
                  <a:noFill/>
                </a:ln>
                <a:solidFill>
                  <a:schemeClr val="accent4">
                    <a:lumMod val="75000"/>
                  </a:schemeClr>
                </a:solidFill>
                <a:effectLst/>
                <a:uLnTx/>
                <a:uFillTx/>
                <a:latin typeface="Calibri" panose="020F0502020204030204"/>
                <a:ea typeface="+mj-ea"/>
                <a:cs typeface="+mj-cs"/>
              </a:rPr>
              <a:t>.org</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C355E"/>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400" dirty="0">
              <a:solidFill>
                <a:srgbClr val="1C355E"/>
              </a:solidFill>
              <a:latin typeface="Calibri"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400" dirty="0">
              <a:solidFill>
                <a:srgbClr val="1C355E"/>
              </a:solidFill>
              <a:latin typeface="Calibri"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400" dirty="0">
                <a:solidFill>
                  <a:srgbClr val="002060"/>
                </a:solidFill>
                <a:latin typeface="Calibri" panose="020F0502020204030204"/>
              </a:rPr>
              <a:t>Email:</a:t>
            </a:r>
            <a:r>
              <a:rPr lang="en-US" sz="2400" dirty="0">
                <a:solidFill>
                  <a:schemeClr val="accent4">
                    <a:lumMod val="75000"/>
                  </a:schemeClr>
                </a:solidFill>
                <a:latin typeface="Calibri" panose="020F0502020204030204"/>
              </a:rPr>
              <a:t> info@alpqc.org</a:t>
            </a:r>
            <a:r>
              <a:rPr kumimoji="0" lang="en-US" sz="2400" b="1" i="0" u="none" strike="noStrike" kern="1200" cap="none" spc="0" normalizeH="0" baseline="0" noProof="0" dirty="0">
                <a:ln>
                  <a:noFill/>
                </a:ln>
                <a:solidFill>
                  <a:schemeClr val="accent4">
                    <a:lumMod val="75000"/>
                  </a:schemeClr>
                </a:solidFill>
                <a:effectLst/>
                <a:uLnTx/>
                <a:uFillTx/>
                <a:latin typeface="Calibri" panose="020F0502020204030204"/>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400" dirty="0">
              <a:solidFill>
                <a:schemeClr val="accent4">
                  <a:lumMod val="75000"/>
                </a:schemeClr>
              </a:solidFill>
              <a:latin typeface="Calibri"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400" dirty="0">
              <a:solidFill>
                <a:schemeClr val="accent4">
                  <a:lumMod val="75000"/>
                </a:schemeClr>
              </a:solidFill>
              <a:latin typeface="Calibri"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accent4">
                  <a:lumMod val="75000"/>
                </a:schemeClr>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C355E"/>
                </a:solidFill>
                <a:effectLst/>
                <a:uLnTx/>
                <a:uFillTx/>
                <a:latin typeface="Calibri" panose="020F0502020204030204"/>
                <a:ea typeface="+mj-ea"/>
                <a:cs typeface="+mj-cs"/>
              </a:rPr>
              <a:t>Twitter: @alpqc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strike="noStrike" kern="1200" cap="none" spc="0" normalizeH="0" baseline="0" noProof="0" dirty="0">
                <a:ln>
                  <a:noFill/>
                </a:ln>
                <a:solidFill>
                  <a:schemeClr val="accent4">
                    <a:lumMod val="75000"/>
                  </a:schemeClr>
                </a:solidFill>
                <a:effectLst/>
                <a:uLnTx/>
                <a:uFillTx/>
                <a:latin typeface="Calibri" panose="020F0502020204030204"/>
                <a:ea typeface="+mj-ea"/>
                <a:cs typeface="+mj-cs"/>
                <a:hlinkClick r:id="rId4">
                  <a:extLst>
                    <a:ext uri="{A12FA001-AC4F-418D-AE19-62706E023703}">
                      <ahyp:hlinkClr xmlns:ahyp="http://schemas.microsoft.com/office/drawing/2018/hyperlinkcolor" val="tx"/>
                    </a:ext>
                  </a:extLst>
                </a:hlinkClick>
              </a:rPr>
              <a:t>https://twitter.com/alpqc</a:t>
            </a:r>
            <a:endParaRPr kumimoji="0" lang="en-US" sz="2400" b="1" i="0" strike="noStrike" kern="1200" cap="none" spc="0" normalizeH="0" baseline="0" noProof="0" dirty="0">
              <a:ln>
                <a:noFill/>
              </a:ln>
              <a:solidFill>
                <a:schemeClr val="accent4">
                  <a:lumMod val="75000"/>
                </a:schemeClr>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accent4">
                  <a:lumMod val="75000"/>
                </a:schemeClr>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8162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4A475-0A44-16FB-C5E2-58018A6E7679}"/>
              </a:ext>
            </a:extLst>
          </p:cNvPr>
          <p:cNvSpPr>
            <a:spLocks noGrp="1"/>
          </p:cNvSpPr>
          <p:nvPr>
            <p:ph type="title"/>
          </p:nvPr>
        </p:nvSpPr>
        <p:spPr/>
        <p:txBody>
          <a:bodyPr/>
          <a:lstStyle/>
          <a:p>
            <a:r>
              <a:rPr lang="en-US" dirty="0"/>
              <a:t>Agenda</a:t>
            </a:r>
          </a:p>
        </p:txBody>
      </p:sp>
      <p:graphicFrame>
        <p:nvGraphicFramePr>
          <p:cNvPr id="6" name="Table 6">
            <a:extLst>
              <a:ext uri="{FF2B5EF4-FFF2-40B4-BE49-F238E27FC236}">
                <a16:creationId xmlns:a16="http://schemas.microsoft.com/office/drawing/2014/main" id="{82E53CDA-3F8A-573C-024B-6B0B179F5E82}"/>
              </a:ext>
            </a:extLst>
          </p:cNvPr>
          <p:cNvGraphicFramePr>
            <a:graphicFrameLocks noGrp="1"/>
          </p:cNvGraphicFramePr>
          <p:nvPr>
            <p:ph idx="1"/>
            <p:extLst>
              <p:ext uri="{D42A27DB-BD31-4B8C-83A1-F6EECF244321}">
                <p14:modId xmlns:p14="http://schemas.microsoft.com/office/powerpoint/2010/main" val="1350557201"/>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2153575">
                  <a:extLst>
                    <a:ext uri="{9D8B030D-6E8A-4147-A177-3AD203B41FA5}">
                      <a16:colId xmlns:a16="http://schemas.microsoft.com/office/drawing/2014/main" val="850017879"/>
                    </a:ext>
                  </a:extLst>
                </a:gridCol>
                <a:gridCol w="8362025">
                  <a:extLst>
                    <a:ext uri="{9D8B030D-6E8A-4147-A177-3AD203B41FA5}">
                      <a16:colId xmlns:a16="http://schemas.microsoft.com/office/drawing/2014/main" val="1670997216"/>
                    </a:ext>
                  </a:extLst>
                </a:gridCol>
              </a:tblGrid>
              <a:tr h="370840">
                <a:tc>
                  <a:txBody>
                    <a:bodyPr/>
                    <a:lstStyle/>
                    <a:p>
                      <a:r>
                        <a:rPr lang="en-US" dirty="0"/>
                        <a:t>Activity</a:t>
                      </a:r>
                    </a:p>
                  </a:txBody>
                  <a:tcPr/>
                </a:tc>
                <a:tc>
                  <a:txBody>
                    <a:bodyPr/>
                    <a:lstStyle/>
                    <a:p>
                      <a:r>
                        <a:rPr lang="en-US" dirty="0"/>
                        <a:t>Time</a:t>
                      </a:r>
                    </a:p>
                  </a:txBody>
                  <a:tcPr/>
                </a:tc>
                <a:extLst>
                  <a:ext uri="{0D108BD9-81ED-4DB2-BD59-A6C34878D82A}">
                    <a16:rowId xmlns:a16="http://schemas.microsoft.com/office/drawing/2014/main" val="1160000900"/>
                  </a:ext>
                </a:extLst>
              </a:tr>
              <a:tr h="370840">
                <a:tc>
                  <a:txBody>
                    <a:bodyPr/>
                    <a:lstStyle/>
                    <a:p>
                      <a:r>
                        <a:rPr lang="en-US" dirty="0">
                          <a:solidFill>
                            <a:srgbClr val="002060"/>
                          </a:solidFill>
                        </a:rPr>
                        <a:t>1:00 – 1:10</a:t>
                      </a:r>
                    </a:p>
                  </a:txBody>
                  <a:tcPr/>
                </a:tc>
                <a:tc>
                  <a:txBody>
                    <a:bodyPr/>
                    <a:lstStyle/>
                    <a:p>
                      <a:r>
                        <a:rPr lang="en-US" dirty="0">
                          <a:solidFill>
                            <a:srgbClr val="002060"/>
                          </a:solidFill>
                        </a:rPr>
                        <a:t>Welcome, Updates, and Reminders</a:t>
                      </a:r>
                    </a:p>
                  </a:txBody>
                  <a:tcPr/>
                </a:tc>
                <a:extLst>
                  <a:ext uri="{0D108BD9-81ED-4DB2-BD59-A6C34878D82A}">
                    <a16:rowId xmlns:a16="http://schemas.microsoft.com/office/drawing/2014/main" val="992109956"/>
                  </a:ext>
                </a:extLst>
              </a:tr>
              <a:tr h="370840">
                <a:tc>
                  <a:txBody>
                    <a:bodyPr/>
                    <a:lstStyle/>
                    <a:p>
                      <a:r>
                        <a:rPr lang="en-US" dirty="0">
                          <a:solidFill>
                            <a:srgbClr val="002060"/>
                          </a:solidFill>
                        </a:rPr>
                        <a:t>1:10 – 1:20</a:t>
                      </a:r>
                    </a:p>
                  </a:txBody>
                  <a:tcPr/>
                </a:tc>
                <a:tc>
                  <a:txBody>
                    <a:bodyPr/>
                    <a:lstStyle/>
                    <a:p>
                      <a:r>
                        <a:rPr lang="en-US" dirty="0">
                          <a:solidFill>
                            <a:srgbClr val="002060"/>
                          </a:solidFill>
                        </a:rPr>
                        <a:t>Breakout Groups - Introductions</a:t>
                      </a:r>
                    </a:p>
                  </a:txBody>
                  <a:tcPr/>
                </a:tc>
                <a:extLst>
                  <a:ext uri="{0D108BD9-81ED-4DB2-BD59-A6C34878D82A}">
                    <a16:rowId xmlns:a16="http://schemas.microsoft.com/office/drawing/2014/main" val="2530079723"/>
                  </a:ext>
                </a:extLst>
              </a:tr>
              <a:tr h="370840">
                <a:tc>
                  <a:txBody>
                    <a:bodyPr/>
                    <a:lstStyle/>
                    <a:p>
                      <a:r>
                        <a:rPr lang="en-US" dirty="0">
                          <a:solidFill>
                            <a:srgbClr val="002060"/>
                          </a:solidFill>
                        </a:rPr>
                        <a:t>1:20 – 1:30</a:t>
                      </a:r>
                    </a:p>
                  </a:txBody>
                  <a:tcPr/>
                </a:tc>
                <a:tc>
                  <a:txBody>
                    <a:bodyPr/>
                    <a:lstStyle/>
                    <a:p>
                      <a:r>
                        <a:rPr lang="en-US" dirty="0">
                          <a:solidFill>
                            <a:srgbClr val="002060"/>
                          </a:solidFill>
                        </a:rPr>
                        <a:t>Severe Maternal Hypertension – Initiative Outcomes/Collaborative Performance</a:t>
                      </a:r>
                    </a:p>
                  </a:txBody>
                  <a:tcPr/>
                </a:tc>
                <a:extLst>
                  <a:ext uri="{0D108BD9-81ED-4DB2-BD59-A6C34878D82A}">
                    <a16:rowId xmlns:a16="http://schemas.microsoft.com/office/drawing/2014/main" val="304008957"/>
                  </a:ext>
                </a:extLst>
              </a:tr>
              <a:tr h="370840">
                <a:tc>
                  <a:txBody>
                    <a:bodyPr/>
                    <a:lstStyle/>
                    <a:p>
                      <a:r>
                        <a:rPr lang="en-US" dirty="0">
                          <a:solidFill>
                            <a:srgbClr val="002060"/>
                          </a:solidFill>
                        </a:rPr>
                        <a:t>1:30 – 1:45</a:t>
                      </a:r>
                    </a:p>
                  </a:txBody>
                  <a:tcPr/>
                </a:tc>
                <a:tc>
                  <a:txBody>
                    <a:bodyPr/>
                    <a:lstStyle/>
                    <a:p>
                      <a:r>
                        <a:rPr lang="en-US" dirty="0">
                          <a:solidFill>
                            <a:srgbClr val="002060"/>
                          </a:solidFill>
                        </a:rPr>
                        <a:t>Obstetric Hemorrhage Kickoff</a:t>
                      </a:r>
                    </a:p>
                  </a:txBody>
                  <a:tcPr/>
                </a:tc>
                <a:extLst>
                  <a:ext uri="{0D108BD9-81ED-4DB2-BD59-A6C34878D82A}">
                    <a16:rowId xmlns:a16="http://schemas.microsoft.com/office/drawing/2014/main" val="2813948170"/>
                  </a:ext>
                </a:extLst>
              </a:tr>
              <a:tr h="370840">
                <a:tc>
                  <a:txBody>
                    <a:bodyPr/>
                    <a:lstStyle/>
                    <a:p>
                      <a:r>
                        <a:rPr lang="en-US" dirty="0">
                          <a:solidFill>
                            <a:srgbClr val="002060"/>
                          </a:solidFill>
                        </a:rPr>
                        <a:t>1:45 – 1:50</a:t>
                      </a:r>
                    </a:p>
                  </a:txBody>
                  <a:tcPr/>
                </a:tc>
                <a:tc>
                  <a:txBody>
                    <a:bodyPr/>
                    <a:lstStyle/>
                    <a:p>
                      <a:r>
                        <a:rPr lang="en-US" dirty="0">
                          <a:solidFill>
                            <a:srgbClr val="002060"/>
                          </a:solidFill>
                        </a:rPr>
                        <a:t>Q&amp;A</a:t>
                      </a:r>
                    </a:p>
                  </a:txBody>
                  <a:tcPr/>
                </a:tc>
                <a:extLst>
                  <a:ext uri="{0D108BD9-81ED-4DB2-BD59-A6C34878D82A}">
                    <a16:rowId xmlns:a16="http://schemas.microsoft.com/office/drawing/2014/main" val="2000497374"/>
                  </a:ext>
                </a:extLst>
              </a:tr>
              <a:tr h="370840">
                <a:tc>
                  <a:txBody>
                    <a:bodyPr/>
                    <a:lstStyle/>
                    <a:p>
                      <a:r>
                        <a:rPr lang="en-US" dirty="0">
                          <a:solidFill>
                            <a:srgbClr val="002060"/>
                          </a:solidFill>
                        </a:rPr>
                        <a:t>1:50 – 2:00</a:t>
                      </a:r>
                    </a:p>
                  </a:txBody>
                  <a:tcPr/>
                </a:tc>
                <a:tc>
                  <a:txBody>
                    <a:bodyPr/>
                    <a:lstStyle/>
                    <a:p>
                      <a:r>
                        <a:rPr lang="en-US" dirty="0">
                          <a:solidFill>
                            <a:srgbClr val="002060"/>
                          </a:solidFill>
                        </a:rPr>
                        <a:t>Severe Maternal HTN Sustainability </a:t>
                      </a:r>
                    </a:p>
                  </a:txBody>
                  <a:tcPr/>
                </a:tc>
                <a:extLst>
                  <a:ext uri="{0D108BD9-81ED-4DB2-BD59-A6C34878D82A}">
                    <a16:rowId xmlns:a16="http://schemas.microsoft.com/office/drawing/2014/main" val="193619861"/>
                  </a:ext>
                </a:extLst>
              </a:tr>
            </a:tbl>
          </a:graphicData>
        </a:graphic>
      </p:graphicFrame>
    </p:spTree>
    <p:extLst>
      <p:ext uri="{BB962C8B-B14F-4D97-AF65-F5344CB8AC3E}">
        <p14:creationId xmlns:p14="http://schemas.microsoft.com/office/powerpoint/2010/main" val="195578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0923A-018B-2950-3753-11541314C04C}"/>
              </a:ext>
            </a:extLst>
          </p:cNvPr>
          <p:cNvSpPr>
            <a:spLocks noGrp="1"/>
          </p:cNvSpPr>
          <p:nvPr>
            <p:ph type="title"/>
          </p:nvPr>
        </p:nvSpPr>
        <p:spPr/>
        <p:txBody>
          <a:bodyPr/>
          <a:lstStyle/>
          <a:p>
            <a:r>
              <a:rPr lang="en-US" dirty="0">
                <a:solidFill>
                  <a:srgbClr val="17355D"/>
                </a:solidFill>
              </a:rPr>
              <a:t>Updates</a:t>
            </a:r>
          </a:p>
        </p:txBody>
      </p:sp>
      <p:sp>
        <p:nvSpPr>
          <p:cNvPr id="5" name="Content Placeholder 4">
            <a:extLst>
              <a:ext uri="{FF2B5EF4-FFF2-40B4-BE49-F238E27FC236}">
                <a16:creationId xmlns:a16="http://schemas.microsoft.com/office/drawing/2014/main" id="{65E4C20A-B587-B114-BFC4-3BB808110251}"/>
              </a:ext>
            </a:extLst>
          </p:cNvPr>
          <p:cNvSpPr>
            <a:spLocks noGrp="1"/>
          </p:cNvSpPr>
          <p:nvPr>
            <p:ph idx="1"/>
          </p:nvPr>
        </p:nvSpPr>
        <p:spPr>
          <a:xfrm>
            <a:off x="838200" y="1527242"/>
            <a:ext cx="9930319" cy="4831613"/>
          </a:xfrm>
        </p:spPr>
        <p:txBody>
          <a:bodyPr vert="horz" lIns="91440" tIns="45720" rIns="91440" bIns="45720" rtlCol="0" anchor="t">
            <a:noAutofit/>
          </a:bodyPr>
          <a:lstStyle/>
          <a:p>
            <a:r>
              <a:rPr lang="en-US" sz="2400" b="1" dirty="0">
                <a:solidFill>
                  <a:srgbClr val="17355D"/>
                </a:solidFill>
              </a:rPr>
              <a:t>Obstetric Hemorrhage (OBH) Initiative enrollment is still open. Visit alpqc.org to register your team</a:t>
            </a:r>
          </a:p>
          <a:p>
            <a:endParaRPr lang="en-US" sz="2400" b="1" dirty="0"/>
          </a:p>
          <a:p>
            <a:r>
              <a:rPr lang="en-US" sz="2400" b="1" dirty="0">
                <a:solidFill>
                  <a:srgbClr val="17355D"/>
                </a:solidFill>
              </a:rPr>
              <a:t>OBH Baseline Reporting (Oct-Dec 2023) due January 31, 2024</a:t>
            </a:r>
          </a:p>
          <a:p>
            <a:endParaRPr lang="en-US" sz="2400" b="1" dirty="0"/>
          </a:p>
          <a:p>
            <a:r>
              <a:rPr lang="en-US" sz="2400" b="1" dirty="0">
                <a:solidFill>
                  <a:srgbClr val="17355D"/>
                </a:solidFill>
              </a:rPr>
              <a:t>Severe Maternal </a:t>
            </a:r>
            <a:r>
              <a:rPr lang="en-US" sz="2400" b="1" dirty="0"/>
              <a:t>HTN</a:t>
            </a:r>
            <a:r>
              <a:rPr lang="en-US" sz="2400" b="1" dirty="0">
                <a:solidFill>
                  <a:srgbClr val="17355D"/>
                </a:solidFill>
              </a:rPr>
              <a:t> Initiative Sustainability reporting (Oct-Dec 2023) due January 31, 2024</a:t>
            </a:r>
          </a:p>
          <a:p>
            <a:pPr marL="0" indent="0">
              <a:buNone/>
            </a:pPr>
            <a:endParaRPr lang="en-US" sz="2400" b="1" dirty="0">
              <a:solidFill>
                <a:srgbClr val="17355D"/>
              </a:solidFill>
            </a:endParaRPr>
          </a:p>
          <a:p>
            <a:r>
              <a:rPr lang="en-US" sz="2400" b="1" dirty="0">
                <a:solidFill>
                  <a:srgbClr val="17355D"/>
                </a:solidFill>
              </a:rPr>
              <a:t>Quarterly ALPQC Newsletter (December 2023) </a:t>
            </a:r>
            <a:r>
              <a:rPr lang="en-US" sz="2400" b="1" dirty="0"/>
              <a:t>available on alpc.org</a:t>
            </a:r>
            <a:r>
              <a:rPr lang="en-US" sz="2400" b="1" dirty="0">
                <a:solidFill>
                  <a:srgbClr val="17355D"/>
                </a:solidFill>
              </a:rPr>
              <a:t> </a:t>
            </a:r>
            <a:endParaRPr lang="en-US" sz="2400" b="1" dirty="0"/>
          </a:p>
          <a:p>
            <a:pPr marL="0" indent="0">
              <a:buNone/>
            </a:pPr>
            <a:endParaRPr lang="en-US" sz="1800" b="1" dirty="0"/>
          </a:p>
        </p:txBody>
      </p:sp>
    </p:spTree>
    <p:extLst>
      <p:ext uri="{BB962C8B-B14F-4D97-AF65-F5344CB8AC3E}">
        <p14:creationId xmlns:p14="http://schemas.microsoft.com/office/powerpoint/2010/main" val="393702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F828-15A0-F11C-D608-B4E977BAADC0}"/>
              </a:ext>
            </a:extLst>
          </p:cNvPr>
          <p:cNvSpPr>
            <a:spLocks noGrp="1"/>
          </p:cNvSpPr>
          <p:nvPr>
            <p:ph type="title"/>
          </p:nvPr>
        </p:nvSpPr>
        <p:spPr/>
        <p:txBody>
          <a:bodyPr/>
          <a:lstStyle/>
          <a:p>
            <a:r>
              <a:rPr lang="en-US" dirty="0">
                <a:solidFill>
                  <a:srgbClr val="1C355E"/>
                </a:solidFill>
              </a:rPr>
              <a:t> Reminders</a:t>
            </a:r>
          </a:p>
        </p:txBody>
      </p:sp>
      <p:sp>
        <p:nvSpPr>
          <p:cNvPr id="3" name="Content Placeholder 2">
            <a:extLst>
              <a:ext uri="{FF2B5EF4-FFF2-40B4-BE49-F238E27FC236}">
                <a16:creationId xmlns:a16="http://schemas.microsoft.com/office/drawing/2014/main" id="{26113834-DAAF-AECE-2B9E-0F5F8BC5F954}"/>
              </a:ext>
            </a:extLst>
          </p:cNvPr>
          <p:cNvSpPr>
            <a:spLocks noGrp="1"/>
          </p:cNvSpPr>
          <p:nvPr>
            <p:ph idx="1"/>
          </p:nvPr>
        </p:nvSpPr>
        <p:spPr>
          <a:xfrm>
            <a:off x="838200" y="1330411"/>
            <a:ext cx="8927757" cy="3919152"/>
          </a:xfrm>
        </p:spPr>
        <p:txBody>
          <a:bodyPr anchor="ctr">
            <a:normAutofit/>
          </a:bodyPr>
          <a:lstStyle/>
          <a:p>
            <a:pPr marL="0" indent="0">
              <a:lnSpc>
                <a:spcPct val="100000"/>
              </a:lnSpc>
              <a:spcBef>
                <a:spcPts val="0"/>
              </a:spcBef>
              <a:buNone/>
            </a:pPr>
            <a:r>
              <a:rPr lang="en-US" sz="2400" dirty="0">
                <a:solidFill>
                  <a:srgbClr val="1C355E"/>
                </a:solidFill>
              </a:rPr>
              <a:t>-Next OB Hemorrhage Action Period Call: Wednesday, 2/21 at 1 pm</a:t>
            </a:r>
          </a:p>
          <a:p>
            <a:pPr marL="0" indent="0">
              <a:buNone/>
            </a:pPr>
            <a:endParaRPr lang="en-US" sz="2400" dirty="0">
              <a:solidFill>
                <a:srgbClr val="1C355E"/>
              </a:solidFill>
            </a:endParaRPr>
          </a:p>
          <a:p>
            <a:pPr marL="0" indent="0">
              <a:buNone/>
            </a:pPr>
            <a:r>
              <a:rPr lang="en-US" sz="2400" dirty="0">
                <a:solidFill>
                  <a:srgbClr val="1C355E"/>
                </a:solidFill>
              </a:rPr>
              <a:t>-Neonatal Action Period Call is Wednesday, January 24</a:t>
            </a:r>
            <a:r>
              <a:rPr lang="en-US" sz="2400" baseline="30000" dirty="0">
                <a:solidFill>
                  <a:srgbClr val="1C355E"/>
                </a:solidFill>
              </a:rPr>
              <a:t>th</a:t>
            </a:r>
            <a:r>
              <a:rPr lang="en-US" sz="2400" dirty="0">
                <a:solidFill>
                  <a:srgbClr val="1C355E"/>
                </a:solidFill>
              </a:rPr>
              <a:t> at 12 pm</a:t>
            </a:r>
          </a:p>
          <a:p>
            <a:pPr marL="0" indent="0">
              <a:buNone/>
            </a:pPr>
            <a:endParaRPr lang="en-US" sz="2400" dirty="0">
              <a:solidFill>
                <a:srgbClr val="1C355E"/>
              </a:solidFill>
            </a:endParaRPr>
          </a:p>
          <a:p>
            <a:pPr marL="0" indent="0">
              <a:buNone/>
            </a:pPr>
            <a:r>
              <a:rPr lang="en-US" sz="2400" dirty="0">
                <a:solidFill>
                  <a:srgbClr val="1C355E"/>
                </a:solidFill>
              </a:rPr>
              <a:t>-1-on-1 calls with ALPQC Quality Improvement RNs resumed this month. Please email </a:t>
            </a:r>
            <a:r>
              <a:rPr lang="en-US" sz="2400" dirty="0">
                <a:solidFill>
                  <a:srgbClr val="1C355E"/>
                </a:solidFill>
                <a:hlinkClick r:id="rId2"/>
              </a:rPr>
              <a:t>info@alpqc.org</a:t>
            </a:r>
            <a:r>
              <a:rPr lang="en-US" sz="2400" dirty="0">
                <a:solidFill>
                  <a:srgbClr val="1C355E"/>
                </a:solidFill>
              </a:rPr>
              <a:t> if your facility has not yet scheduled your recurring meeting</a:t>
            </a:r>
          </a:p>
          <a:p>
            <a:pPr marL="0" indent="0" algn="ctr">
              <a:buNone/>
            </a:pPr>
            <a:endParaRPr lang="en-US" sz="4000" dirty="0">
              <a:solidFill>
                <a:srgbClr val="1C355E"/>
              </a:solidFill>
            </a:endParaRPr>
          </a:p>
        </p:txBody>
      </p:sp>
    </p:spTree>
    <p:extLst>
      <p:ext uri="{BB962C8B-B14F-4D97-AF65-F5344CB8AC3E}">
        <p14:creationId xmlns:p14="http://schemas.microsoft.com/office/powerpoint/2010/main" val="281066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1EF4-2537-9633-D789-60D321776D8A}"/>
              </a:ext>
            </a:extLst>
          </p:cNvPr>
          <p:cNvSpPr>
            <a:spLocks noGrp="1"/>
          </p:cNvSpPr>
          <p:nvPr>
            <p:ph type="title"/>
          </p:nvPr>
        </p:nvSpPr>
        <p:spPr/>
        <p:txBody>
          <a:bodyPr/>
          <a:lstStyle/>
          <a:p>
            <a:r>
              <a:rPr lang="en-US" dirty="0">
                <a:solidFill>
                  <a:schemeClr val="accent5">
                    <a:lumMod val="25000"/>
                  </a:schemeClr>
                </a:solidFill>
              </a:rPr>
              <a:t>Breakout Groups</a:t>
            </a:r>
          </a:p>
        </p:txBody>
      </p:sp>
      <p:sp>
        <p:nvSpPr>
          <p:cNvPr id="3" name="Content Placeholder 2">
            <a:extLst>
              <a:ext uri="{FF2B5EF4-FFF2-40B4-BE49-F238E27FC236}">
                <a16:creationId xmlns:a16="http://schemas.microsoft.com/office/drawing/2014/main" id="{3AC1CA62-1618-B24F-24AB-5DC2BC5AB09A}"/>
              </a:ext>
            </a:extLst>
          </p:cNvPr>
          <p:cNvSpPr>
            <a:spLocks noGrp="1"/>
          </p:cNvSpPr>
          <p:nvPr>
            <p:ph idx="1"/>
          </p:nvPr>
        </p:nvSpPr>
        <p:spPr>
          <a:xfrm>
            <a:off x="838200" y="1351949"/>
            <a:ext cx="10515600" cy="4351338"/>
          </a:xfrm>
        </p:spPr>
        <p:txBody>
          <a:bodyPr>
            <a:normAutofit fontScale="92500" lnSpcReduction="20000"/>
          </a:bodyPr>
          <a:lstStyle/>
          <a:p>
            <a:r>
              <a:rPr lang="en-US" sz="2400" dirty="0"/>
              <a:t>If you are a physician, please stay in the main room</a:t>
            </a:r>
          </a:p>
          <a:p>
            <a:endParaRPr lang="en-US" sz="2400" dirty="0"/>
          </a:p>
          <a:p>
            <a:r>
              <a:rPr lang="en-US" sz="2400" dirty="0"/>
              <a:t>Everyone else, please select a </a:t>
            </a:r>
            <a:r>
              <a:rPr lang="en-US" sz="2400"/>
              <a:t>breakout room</a:t>
            </a:r>
            <a:endParaRPr lang="en-US" sz="2400" dirty="0"/>
          </a:p>
          <a:p>
            <a:pPr marL="0" indent="0">
              <a:buNone/>
            </a:pPr>
            <a:endParaRPr lang="en-US" sz="2400" dirty="0"/>
          </a:p>
          <a:p>
            <a:r>
              <a:rPr lang="en-US" sz="2400" dirty="0"/>
              <a:t>Approximately 5 members per group – please turn cameras on</a:t>
            </a:r>
          </a:p>
          <a:p>
            <a:pPr marL="0" indent="0">
              <a:buNone/>
            </a:pPr>
            <a:endParaRPr lang="en-US" sz="2400" dirty="0"/>
          </a:p>
          <a:p>
            <a:r>
              <a:rPr lang="en-US" sz="2400" dirty="0"/>
              <a:t>10 minutes</a:t>
            </a:r>
          </a:p>
          <a:p>
            <a:endParaRPr lang="en-US" sz="2400" dirty="0"/>
          </a:p>
          <a:p>
            <a:pPr marL="971550" lvl="1" indent="-514350">
              <a:buFont typeface="+mj-lt"/>
              <a:buAutoNum type="arabicPeriod"/>
            </a:pPr>
            <a:r>
              <a:rPr lang="en-US" dirty="0">
                <a:solidFill>
                  <a:schemeClr val="accent5">
                    <a:lumMod val="25000"/>
                  </a:schemeClr>
                </a:solidFill>
              </a:rPr>
              <a:t>Name, Title, Facility</a:t>
            </a:r>
          </a:p>
          <a:p>
            <a:pPr marL="971550" lvl="1" indent="-514350">
              <a:buFont typeface="+mj-lt"/>
              <a:buAutoNum type="arabicPeriod"/>
            </a:pPr>
            <a:r>
              <a:rPr lang="en-US" dirty="0">
                <a:solidFill>
                  <a:schemeClr val="accent5">
                    <a:lumMod val="25000"/>
                  </a:schemeClr>
                </a:solidFill>
              </a:rPr>
              <a:t>Has your facility participated in previous ALPQC initiatives?</a:t>
            </a:r>
          </a:p>
          <a:p>
            <a:pPr marL="971550" lvl="1" indent="-514350">
              <a:buFont typeface="+mj-lt"/>
              <a:buAutoNum type="arabicPeriod"/>
            </a:pPr>
            <a:r>
              <a:rPr lang="en-US" dirty="0">
                <a:solidFill>
                  <a:schemeClr val="accent5">
                    <a:lumMod val="25000"/>
                  </a:schemeClr>
                </a:solidFill>
              </a:rPr>
              <a:t>Obstetric Hemorrhage Initiative - general thoughts, potential challenges, needed resources</a:t>
            </a:r>
          </a:p>
          <a:p>
            <a:endParaRPr lang="en-US" dirty="0"/>
          </a:p>
        </p:txBody>
      </p:sp>
    </p:spTree>
    <p:extLst>
      <p:ext uri="{BB962C8B-B14F-4D97-AF65-F5344CB8AC3E}">
        <p14:creationId xmlns:p14="http://schemas.microsoft.com/office/powerpoint/2010/main" val="397835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355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71AB8D-F833-EE44-BB16-CD264BC23AD7}"/>
              </a:ext>
            </a:extLst>
          </p:cNvPr>
          <p:cNvPicPr>
            <a:picLocks noChangeAspect="1"/>
          </p:cNvPicPr>
          <p:nvPr/>
        </p:nvPicPr>
        <p:blipFill>
          <a:blip r:embed="rId2"/>
          <a:stretch>
            <a:fillRect/>
          </a:stretch>
        </p:blipFill>
        <p:spPr>
          <a:xfrm>
            <a:off x="10080713" y="59223"/>
            <a:ext cx="2069366" cy="1907697"/>
          </a:xfrm>
          <a:prstGeom prst="rect">
            <a:avLst/>
          </a:prstGeom>
        </p:spPr>
      </p:pic>
      <p:sp>
        <p:nvSpPr>
          <p:cNvPr id="60" name="TextBox 59">
            <a:extLst>
              <a:ext uri="{FF2B5EF4-FFF2-40B4-BE49-F238E27FC236}">
                <a16:creationId xmlns:a16="http://schemas.microsoft.com/office/drawing/2014/main" id="{29A714D9-C665-EF45-A6DF-E3C59C76F90B}"/>
              </a:ext>
            </a:extLst>
          </p:cNvPr>
          <p:cNvSpPr txBox="1"/>
          <p:nvPr/>
        </p:nvSpPr>
        <p:spPr>
          <a:xfrm>
            <a:off x="301079" y="2876510"/>
            <a:ext cx="11595529" cy="1015663"/>
          </a:xfrm>
          <a:prstGeom prst="rect">
            <a:avLst/>
          </a:prstGeom>
          <a:noFill/>
        </p:spPr>
        <p:txBody>
          <a:bodyPr wrap="square" lIns="91440" tIns="45720" rIns="91440" bIns="45720" rtlCol="0" anchor="t">
            <a:spAutoFit/>
          </a:bodyPr>
          <a:lstStyle/>
          <a:p>
            <a:pPr>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Calibri"/>
              </a:rPr>
              <a:t>Severe Maternal </a:t>
            </a:r>
            <a:r>
              <a:rPr lang="en-US" sz="6000" b="1" dirty="0">
                <a:solidFill>
                  <a:prstClr val="white"/>
                </a:solidFill>
                <a:latin typeface="Calibri" panose="020F0502020204030204"/>
                <a:cs typeface="Calibri"/>
              </a:rPr>
              <a:t>HTN </a:t>
            </a:r>
            <a:endParaRPr lang="en-US" sz="2800" i="0" u="none" strike="noStrike" kern="1200" cap="none" spc="0" normalizeH="0" baseline="0" noProof="0" dirty="0">
              <a:ln>
                <a:noFill/>
              </a:ln>
              <a:solidFill>
                <a:srgbClr val="000000"/>
              </a:solidFill>
              <a:effectLst/>
              <a:uLnTx/>
              <a:uFillTx/>
              <a:latin typeface="Calibri" panose="020F0502020204030204"/>
              <a:ea typeface="Calibri"/>
              <a:cs typeface="Calibri" panose="020F0502020204030204" pitchFamily="34" charset="0"/>
            </a:endParaRPr>
          </a:p>
        </p:txBody>
      </p:sp>
      <p:cxnSp>
        <p:nvCxnSpPr>
          <p:cNvPr id="61" name="Straight Connector 60">
            <a:extLst>
              <a:ext uri="{FF2B5EF4-FFF2-40B4-BE49-F238E27FC236}">
                <a16:creationId xmlns:a16="http://schemas.microsoft.com/office/drawing/2014/main" id="{E17B6709-F80E-9B46-B605-6964D83E364B}"/>
              </a:ext>
            </a:extLst>
          </p:cNvPr>
          <p:cNvCxnSpPr>
            <a:cxnSpLocks/>
          </p:cNvCxnSpPr>
          <p:nvPr/>
        </p:nvCxnSpPr>
        <p:spPr>
          <a:xfrm>
            <a:off x="354242" y="3957379"/>
            <a:ext cx="10700749" cy="0"/>
          </a:xfrm>
          <a:prstGeom prst="line">
            <a:avLst/>
          </a:prstGeom>
          <a:ln w="25400">
            <a:solidFill>
              <a:srgbClr val="83BE42">
                <a:alpha val="78000"/>
              </a:srgb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C27BD83-0B14-0D43-83CF-3B3B8000B39E}"/>
              </a:ext>
            </a:extLst>
          </p:cNvPr>
          <p:cNvSpPr txBox="1"/>
          <p:nvPr/>
        </p:nvSpPr>
        <p:spPr>
          <a:xfrm>
            <a:off x="353398" y="4087742"/>
            <a:ext cx="5366917" cy="707886"/>
          </a:xfrm>
          <a:prstGeom prst="rect">
            <a:avLst/>
          </a:prstGeom>
          <a:noFill/>
        </p:spPr>
        <p:txBody>
          <a:bodyPr wrap="square" lIns="91440" tIns="45720" rIns="91440" bIns="45720" rtlCol="0" anchor="t">
            <a:spAutoFit/>
          </a:bodyPr>
          <a:lstStyle/>
          <a:p>
            <a:pPr>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Initiative Outcomes/Collaborative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6333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1EF4-2537-9633-D789-60D321776D8A}"/>
              </a:ext>
            </a:extLst>
          </p:cNvPr>
          <p:cNvSpPr>
            <a:spLocks noGrp="1"/>
          </p:cNvSpPr>
          <p:nvPr>
            <p:ph type="title"/>
          </p:nvPr>
        </p:nvSpPr>
        <p:spPr/>
        <p:txBody>
          <a:bodyPr/>
          <a:lstStyle/>
          <a:p>
            <a:r>
              <a:rPr lang="en-US" dirty="0">
                <a:solidFill>
                  <a:schemeClr val="accent5">
                    <a:lumMod val="25000"/>
                  </a:schemeClr>
                </a:solidFill>
              </a:rPr>
              <a:t>Initiative Outcomes</a:t>
            </a:r>
          </a:p>
        </p:txBody>
      </p:sp>
      <p:sp>
        <p:nvSpPr>
          <p:cNvPr id="3" name="Content Placeholder 2">
            <a:extLst>
              <a:ext uri="{FF2B5EF4-FFF2-40B4-BE49-F238E27FC236}">
                <a16:creationId xmlns:a16="http://schemas.microsoft.com/office/drawing/2014/main" id="{3AC1CA62-1618-B24F-24AB-5DC2BC5AB09A}"/>
              </a:ext>
            </a:extLst>
          </p:cNvPr>
          <p:cNvSpPr>
            <a:spLocks noGrp="1"/>
          </p:cNvSpPr>
          <p:nvPr>
            <p:ph idx="1"/>
          </p:nvPr>
        </p:nvSpPr>
        <p:spPr>
          <a:xfrm>
            <a:off x="838200" y="1339593"/>
            <a:ext cx="10515600" cy="4351338"/>
          </a:xfrm>
        </p:spPr>
        <p:txBody>
          <a:bodyPr>
            <a:normAutofit/>
          </a:bodyPr>
          <a:lstStyle/>
          <a:p>
            <a:r>
              <a:rPr lang="en-US" sz="2400" dirty="0"/>
              <a:t>Discharge education increased from 58% to 91% regarding signs and symptoms of preeclampsia/eclampsia complications for patients who experienced severe hypertension during their birthing admission</a:t>
            </a:r>
          </a:p>
          <a:p>
            <a:pPr marL="0" indent="0">
              <a:buNone/>
            </a:pPr>
            <a:endParaRPr lang="en-US" sz="2400" dirty="0"/>
          </a:p>
          <a:p>
            <a:r>
              <a:rPr lang="en-US" sz="2400" dirty="0"/>
              <a:t>Follow-up appointments within 7 days increased from 56% to 76% for these still at-risk patients</a:t>
            </a:r>
          </a:p>
          <a:p>
            <a:pPr marL="0" indent="0">
              <a:buNone/>
            </a:pPr>
            <a:endParaRPr lang="en-US" sz="2400" dirty="0"/>
          </a:p>
          <a:p>
            <a:r>
              <a:rPr lang="en-US" sz="2400" dirty="0"/>
              <a:t>Evidence-based treatment protocols for severe maternal hypertension were implemented or revised to standardize interventions for L&amp;D and postpartum patients</a:t>
            </a:r>
          </a:p>
        </p:txBody>
      </p:sp>
    </p:spTree>
    <p:extLst>
      <p:ext uri="{BB962C8B-B14F-4D97-AF65-F5344CB8AC3E}">
        <p14:creationId xmlns:p14="http://schemas.microsoft.com/office/powerpoint/2010/main" val="9777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1EF4-2537-9633-D789-60D321776D8A}"/>
              </a:ext>
            </a:extLst>
          </p:cNvPr>
          <p:cNvSpPr>
            <a:spLocks noGrp="1"/>
          </p:cNvSpPr>
          <p:nvPr>
            <p:ph type="title"/>
          </p:nvPr>
        </p:nvSpPr>
        <p:spPr/>
        <p:txBody>
          <a:bodyPr/>
          <a:lstStyle/>
          <a:p>
            <a:r>
              <a:rPr lang="en-US" dirty="0">
                <a:solidFill>
                  <a:schemeClr val="accent5">
                    <a:lumMod val="25000"/>
                  </a:schemeClr>
                </a:solidFill>
              </a:rPr>
              <a:t>Collaborative Performance</a:t>
            </a:r>
          </a:p>
        </p:txBody>
      </p:sp>
      <p:sp>
        <p:nvSpPr>
          <p:cNvPr id="3" name="Content Placeholder 2">
            <a:extLst>
              <a:ext uri="{FF2B5EF4-FFF2-40B4-BE49-F238E27FC236}">
                <a16:creationId xmlns:a16="http://schemas.microsoft.com/office/drawing/2014/main" id="{3AC1CA62-1618-B24F-24AB-5DC2BC5AB09A}"/>
              </a:ext>
            </a:extLst>
          </p:cNvPr>
          <p:cNvSpPr>
            <a:spLocks noGrp="1"/>
          </p:cNvSpPr>
          <p:nvPr>
            <p:ph idx="1"/>
          </p:nvPr>
        </p:nvSpPr>
        <p:spPr>
          <a:xfrm>
            <a:off x="838200" y="1347964"/>
            <a:ext cx="10515600" cy="4351338"/>
          </a:xfrm>
        </p:spPr>
        <p:txBody>
          <a:bodyPr>
            <a:normAutofit lnSpcReduction="10000"/>
          </a:bodyPr>
          <a:lstStyle/>
          <a:p>
            <a:r>
              <a:rPr lang="en-US" sz="2400" dirty="0"/>
              <a:t>22 hospitals participated</a:t>
            </a:r>
          </a:p>
          <a:p>
            <a:pPr marL="0" indent="0">
              <a:buNone/>
            </a:pPr>
            <a:endParaRPr lang="en-US" sz="2400" dirty="0"/>
          </a:p>
          <a:p>
            <a:r>
              <a:rPr lang="en-US" sz="2400" dirty="0"/>
              <a:t>73% of participating hospitals reported &gt;90% of monthly data</a:t>
            </a:r>
          </a:p>
          <a:p>
            <a:endParaRPr lang="en-US" sz="2400" dirty="0"/>
          </a:p>
          <a:p>
            <a:r>
              <a:rPr lang="en-US" sz="2400" dirty="0"/>
              <a:t>The collaborative was interrupted due to COVID-19, but hospitals persevered!</a:t>
            </a:r>
          </a:p>
          <a:p>
            <a:endParaRPr lang="en-US" sz="2400" dirty="0"/>
          </a:p>
          <a:p>
            <a:r>
              <a:rPr lang="en-US" sz="2400" dirty="0"/>
              <a:t>35 Hospitals were represented at the ALPQC Summit last September</a:t>
            </a:r>
          </a:p>
          <a:p>
            <a:endParaRPr lang="en-US" sz="2400" dirty="0"/>
          </a:p>
          <a:p>
            <a:r>
              <a:rPr lang="en-US" sz="2400" dirty="0"/>
              <a:t>Thanks to your hard work, participation in the initiative, and dedication to improving maternal outcomes in Alabama, the ALPQC received CDC funding through 2027 – THANK YOU!!!</a:t>
            </a:r>
          </a:p>
          <a:p>
            <a:endParaRPr lang="en-US" sz="2400" dirty="0"/>
          </a:p>
          <a:p>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106555548"/>
      </p:ext>
    </p:extLst>
  </p:cSld>
  <p:clrMapOvr>
    <a:masterClrMapping/>
  </p:clrMapOvr>
</p:sld>
</file>

<file path=ppt/theme/theme1.xml><?xml version="1.0" encoding="utf-8"?>
<a:theme xmlns:a="http://schemas.openxmlformats.org/drawingml/2006/main" name="2_Office Theme">
  <a:themeElements>
    <a:clrScheme name="ALPQC">
      <a:dk1>
        <a:sysClr val="windowText" lastClr="000000"/>
      </a:dk1>
      <a:lt1>
        <a:sysClr val="window" lastClr="FFFFFF"/>
      </a:lt1>
      <a:dk2>
        <a:srgbClr val="17355D"/>
      </a:dk2>
      <a:lt2>
        <a:srgbClr val="FFFFFF"/>
      </a:lt2>
      <a:accent1>
        <a:srgbClr val="83BD41"/>
      </a:accent1>
      <a:accent2>
        <a:srgbClr val="8496B0"/>
      </a:accent2>
      <a:accent3>
        <a:srgbClr val="195868"/>
      </a:accent3>
      <a:accent4>
        <a:srgbClr val="92D050"/>
      </a:accent4>
      <a:accent5>
        <a:srgbClr val="AEDFEB"/>
      </a:accent5>
      <a:accent6>
        <a:srgbClr val="85C0FB"/>
      </a:accent6>
      <a:hlink>
        <a:srgbClr val="0563C1"/>
      </a:hlink>
      <a:folHlink>
        <a:srgbClr val="ADB9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ALPQC 2">
      <a:dk1>
        <a:srgbClr val="FFFFFF"/>
      </a:dk1>
      <a:lt1>
        <a:srgbClr val="17355D"/>
      </a:lt1>
      <a:dk2>
        <a:srgbClr val="83BD41"/>
      </a:dk2>
      <a:lt2>
        <a:srgbClr val="FFFFFF"/>
      </a:lt2>
      <a:accent1>
        <a:srgbClr val="83BD41"/>
      </a:accent1>
      <a:accent2>
        <a:srgbClr val="17355D"/>
      </a:accent2>
      <a:accent3>
        <a:srgbClr val="195868"/>
      </a:accent3>
      <a:accent4>
        <a:srgbClr val="92D050"/>
      </a:accent4>
      <a:accent5>
        <a:srgbClr val="AEDFEB"/>
      </a:accent5>
      <a:accent6>
        <a:srgbClr val="85C0FB"/>
      </a:accent6>
      <a:hlink>
        <a:srgbClr val="0563C1"/>
      </a:hlink>
      <a:folHlink>
        <a:srgbClr val="ADB9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1114</Words>
  <Application>Microsoft Office PowerPoint</Application>
  <PresentationFormat>Widescreen</PresentationFormat>
  <Paragraphs>191</Paragraphs>
  <Slides>24</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24</vt:i4>
      </vt:variant>
    </vt:vector>
  </HeadingPairs>
  <TitlesOfParts>
    <vt:vector size="29" baseType="lpstr">
      <vt:lpstr>Arial</vt:lpstr>
      <vt:lpstr>Calibri</vt:lpstr>
      <vt:lpstr>2_Office Theme</vt:lpstr>
      <vt:lpstr>Office Theme</vt:lpstr>
      <vt:lpstr>3_Office Theme</vt:lpstr>
      <vt:lpstr>PowerPoint Presentation</vt:lpstr>
      <vt:lpstr> Welcome</vt:lpstr>
      <vt:lpstr>Agenda</vt:lpstr>
      <vt:lpstr>Updates</vt:lpstr>
      <vt:lpstr> Reminders</vt:lpstr>
      <vt:lpstr>Breakout Groups</vt:lpstr>
      <vt:lpstr>PowerPoint Presentation</vt:lpstr>
      <vt:lpstr>Initiative Outcomes</vt:lpstr>
      <vt:lpstr>Collaborative Performance</vt:lpstr>
      <vt:lpstr>PowerPoint Presentation</vt:lpstr>
      <vt:lpstr>Where Do I Start?</vt:lpstr>
      <vt:lpstr>OBH Bootcamp Video Series</vt:lpstr>
      <vt:lpstr>Clinical Documents</vt:lpstr>
      <vt:lpstr>Data Resources</vt:lpstr>
      <vt:lpstr>Baseline Data Reporting</vt:lpstr>
      <vt:lpstr>Monthly Data Reporting</vt:lpstr>
      <vt:lpstr>Quarterly Data Reporting</vt:lpstr>
      <vt:lpstr>Q&amp;A</vt:lpstr>
      <vt:lpstr>PowerPoint Presentation</vt:lpstr>
      <vt:lpstr>Sustainability Reporting</vt:lpstr>
      <vt:lpstr>Sustainability Data</vt:lpstr>
      <vt:lpstr>Q&amp;A</vt:lpstr>
      <vt:lpstr> Reminders</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Mattie</dc:creator>
  <cp:lastModifiedBy>Ham, Lora</cp:lastModifiedBy>
  <cp:revision>222</cp:revision>
  <dcterms:created xsi:type="dcterms:W3CDTF">2023-06-12T15:31:22Z</dcterms:created>
  <dcterms:modified xsi:type="dcterms:W3CDTF">2024-01-17T19:01:54Z</dcterms:modified>
</cp:coreProperties>
</file>